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7" r:id="rId2"/>
    <p:sldId id="256" r:id="rId3"/>
    <p:sldId id="258" r:id="rId4"/>
    <p:sldId id="262" r:id="rId5"/>
    <p:sldId id="280" r:id="rId6"/>
    <p:sldId id="284" r:id="rId7"/>
    <p:sldId id="285" r:id="rId8"/>
    <p:sldId id="287" r:id="rId9"/>
    <p:sldId id="288" r:id="rId10"/>
    <p:sldId id="277" r:id="rId11"/>
    <p:sldId id="283" r:id="rId12"/>
    <p:sldId id="292" r:id="rId13"/>
    <p:sldId id="263" r:id="rId14"/>
    <p:sldId id="264" r:id="rId15"/>
    <p:sldId id="282" r:id="rId16"/>
    <p:sldId id="265" r:id="rId17"/>
    <p:sldId id="266" r:id="rId18"/>
    <p:sldId id="276" r:id="rId19"/>
    <p:sldId id="273" r:id="rId20"/>
    <p:sldId id="290" r:id="rId21"/>
    <p:sldId id="274" r:id="rId22"/>
    <p:sldId id="270" r:id="rId23"/>
    <p:sldId id="271" r:id="rId24"/>
    <p:sldId id="275"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pUGmvciBAFIUhsHyblYbew==" hashData="X5vc3p5KTgK/ZvEKHiO6yaEFFGQwYIAepuCbref9dpDIilA5CTr6x52JfX1oyMZNi3dGuwdrFDwtZDSVwfBF2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9"/>
    <p:restoredTop sz="92582"/>
  </p:normalViewPr>
  <p:slideViewPr>
    <p:cSldViewPr snapToGrid="0" snapToObjects="1">
      <p:cViewPr varScale="1">
        <p:scale>
          <a:sx n="135" d="100"/>
          <a:sy n="135" d="100"/>
        </p:scale>
        <p:origin x="184" y="4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5" d="100"/>
        <a:sy n="9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492263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Photo: Fraser Mustard Early Learning Academy, Toronto, ON – Kohn Shnier Architects</a:t>
            </a: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dirty="0"/>
              <a:t>Thank you - we’re really excited to share what we’ve been working on and thinking about for the past three years and to hear from you on your ideas. Our whole way of thinking is based on a community-driven vision, so we want to hear as much community input as possible!</a:t>
            </a:r>
            <a:endParaRPr dirty="0"/>
          </a:p>
        </p:txBody>
      </p:sp>
    </p:spTree>
    <p:extLst>
      <p:ext uri="{BB962C8B-B14F-4D97-AF65-F5344CB8AC3E}">
        <p14:creationId xmlns:p14="http://schemas.microsoft.com/office/powerpoint/2010/main" val="41471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what could this integrated, community-based model look like? It’d be a holistic approach considering the needs for 21st century  learning, but also the lifelong learning and asset needs of the community. Imagine an integrated approach to education and new facilities that allows for things like healthy and environmentally sustainable spaces for our kids, but also the seniors college, maybe distance learning with the community college if we have state-of-the-art trades facilities, smart use of our nature and environmental assets for outdoor learning, community living and shared resources that could include daycare, preschool, a cafe, a theatre, new town library space, meeting and business spaces. A model that allowed for more integration and enriched lifelong living from preschool to seniors. Imagine the possibilities!</a:t>
            </a:r>
            <a:endParaRPr/>
          </a:p>
        </p:txBody>
      </p:sp>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209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t>So here is what we’re thinking: (READ SLIDE). This isn’t pie-in-the-sky stuff. Community-driven models exist, and are huge successes - including here in New Brunswick, with Carrefour </a:t>
            </a:r>
            <a:r>
              <a:rPr lang="en-US" sz="1200" dirty="0" err="1"/>
              <a:t>Beausoleil</a:t>
            </a:r>
            <a:r>
              <a:rPr lang="en-US" sz="1200" dirty="0"/>
              <a:t> in </a:t>
            </a:r>
            <a:r>
              <a:rPr lang="en-US" sz="1200" dirty="0" err="1"/>
              <a:t>Miramichi</a:t>
            </a:r>
            <a:r>
              <a:rPr lang="en-US" sz="1200" dirty="0"/>
              <a:t> and Sainte-Anne in Fredericton, which are community learning and recreation </a:t>
            </a:r>
            <a:r>
              <a:rPr lang="en-US" sz="1200" dirty="0" err="1"/>
              <a:t>centres</a:t>
            </a:r>
            <a:r>
              <a:rPr lang="en-US" sz="1200" dirty="0"/>
              <a:t> that lease space to the Dept. of Education for the schools located there. What we propose is an integrated model that provides modern facilities for all grades that also provides shared and additional services for the town.</a:t>
            </a:r>
            <a:endParaRPr sz="1200" dirty="0"/>
          </a:p>
          <a:p>
            <a:pPr marL="0" lvl="0" indent="0" algn="l" rtl="0">
              <a:lnSpc>
                <a:spcPct val="115000"/>
              </a:lnSpc>
              <a:spcBef>
                <a:spcPts val="0"/>
              </a:spcBef>
              <a:spcAft>
                <a:spcPts val="0"/>
              </a:spcAft>
              <a:buClr>
                <a:schemeClr val="dk1"/>
              </a:buClr>
              <a:buSzPts val="1100"/>
              <a:buFont typeface="Arial"/>
              <a:buNone/>
            </a:pPr>
            <a:endParaRPr sz="1200" dirty="0"/>
          </a:p>
          <a:p>
            <a:pPr marL="0" lvl="0" indent="0" algn="l" rtl="0">
              <a:lnSpc>
                <a:spcPct val="115000"/>
              </a:lnSpc>
              <a:spcBef>
                <a:spcPts val="0"/>
              </a:spcBef>
              <a:spcAft>
                <a:spcPts val="0"/>
              </a:spcAft>
              <a:buClr>
                <a:schemeClr val="dk1"/>
              </a:buClr>
              <a:buSzPts val="1100"/>
              <a:buFont typeface="Arial"/>
              <a:buNone/>
            </a:pPr>
            <a:endParaRPr sz="1200" dirty="0"/>
          </a:p>
          <a:p>
            <a:pPr marL="0" lvl="0" indent="0" algn="l" rtl="0">
              <a:lnSpc>
                <a:spcPct val="115000"/>
              </a:lnSpc>
              <a:spcBef>
                <a:spcPts val="0"/>
              </a:spcBef>
              <a:spcAft>
                <a:spcPts val="0"/>
              </a:spcAft>
              <a:buClr>
                <a:schemeClr val="dk1"/>
              </a:buClr>
              <a:buSzPts val="1100"/>
              <a:buFont typeface="Arial"/>
              <a:buNone/>
            </a:pPr>
            <a:r>
              <a:rPr lang="en-US" sz="1200" dirty="0"/>
              <a:t>Both Carrefour and Sainte-Anne in Fredericton are community learning and recreation </a:t>
            </a:r>
            <a:r>
              <a:rPr lang="en-US" sz="1200" dirty="0" err="1"/>
              <a:t>centres</a:t>
            </a:r>
            <a:r>
              <a:rPr lang="en-US" sz="1200" dirty="0"/>
              <a:t> with a community </a:t>
            </a:r>
            <a:r>
              <a:rPr lang="en-US" sz="1200" dirty="0" err="1"/>
              <a:t>centre</a:t>
            </a:r>
            <a:r>
              <a:rPr lang="en-US" sz="1200" dirty="0"/>
              <a:t> board that leases space to the dept. of education for the schools located there.</a:t>
            </a:r>
            <a:endParaRPr sz="1200" dirty="0"/>
          </a:p>
          <a:p>
            <a:pPr marL="0" lvl="0" indent="0" algn="l" rtl="0">
              <a:lnSpc>
                <a:spcPct val="115000"/>
              </a:lnSpc>
              <a:spcBef>
                <a:spcPts val="0"/>
              </a:spcBef>
              <a:spcAft>
                <a:spcPts val="0"/>
              </a:spcAft>
              <a:buClr>
                <a:schemeClr val="dk1"/>
              </a:buClr>
              <a:buSzPts val="1100"/>
              <a:buFont typeface="Arial"/>
              <a:buNone/>
            </a:pPr>
            <a:endParaRPr sz="1200" dirty="0"/>
          </a:p>
          <a:p>
            <a:pPr marL="0" lvl="0" indent="0" algn="l" rtl="0">
              <a:lnSpc>
                <a:spcPct val="115000"/>
              </a:lnSpc>
              <a:spcBef>
                <a:spcPts val="0"/>
              </a:spcBef>
              <a:spcAft>
                <a:spcPts val="0"/>
              </a:spcAft>
              <a:buClr>
                <a:schemeClr val="dk1"/>
              </a:buClr>
              <a:buSzPts val="1100"/>
              <a:buFont typeface="Arial"/>
              <a:buNone/>
            </a:pPr>
            <a:r>
              <a:rPr lang="en-US" sz="1200" dirty="0"/>
              <a:t>Here is the description of Carrefour:</a:t>
            </a:r>
            <a:endParaRPr sz="1200" dirty="0"/>
          </a:p>
          <a:p>
            <a:pPr marL="0" lvl="0" indent="0" algn="l" rtl="0">
              <a:lnSpc>
                <a:spcPct val="115000"/>
              </a:lnSpc>
              <a:spcBef>
                <a:spcPts val="0"/>
              </a:spcBef>
              <a:spcAft>
                <a:spcPts val="0"/>
              </a:spcAft>
              <a:buClr>
                <a:schemeClr val="dk1"/>
              </a:buClr>
              <a:buSzPts val="1100"/>
              <a:buFont typeface="Arial"/>
              <a:buNone/>
            </a:pPr>
            <a:endParaRPr sz="1200" dirty="0"/>
          </a:p>
          <a:p>
            <a:pPr marL="0" lvl="0" indent="0" algn="l" rtl="0">
              <a:lnSpc>
                <a:spcPct val="115000"/>
              </a:lnSpc>
              <a:spcBef>
                <a:spcPts val="0"/>
              </a:spcBef>
              <a:spcAft>
                <a:spcPts val="0"/>
              </a:spcAft>
              <a:buClr>
                <a:schemeClr val="dk1"/>
              </a:buClr>
              <a:buSzPts val="1100"/>
              <a:buFont typeface="Arial"/>
              <a:buNone/>
            </a:pPr>
            <a:r>
              <a:rPr lang="en-US" dirty="0" err="1"/>
              <a:t>École</a:t>
            </a:r>
            <a:r>
              <a:rPr lang="en-US" dirty="0"/>
              <a:t> Carrefour </a:t>
            </a:r>
            <a:r>
              <a:rPr lang="en-US" dirty="0" err="1"/>
              <a:t>Beausoleil</a:t>
            </a:r>
            <a:r>
              <a:rPr lang="en-US" dirty="0"/>
              <a:t> is part of a school and community complex located near the English-language high school, </a:t>
            </a:r>
            <a:r>
              <a:rPr lang="en-US" dirty="0" err="1"/>
              <a:t>Miramichi</a:t>
            </a:r>
            <a:r>
              <a:rPr lang="en-US" dirty="0"/>
              <a:t> Valley High School (MVHS). The </a:t>
            </a:r>
            <a:r>
              <a:rPr lang="en-US" dirty="0" err="1"/>
              <a:t>Beausoleil</a:t>
            </a:r>
            <a:r>
              <a:rPr lang="en-US" dirty="0"/>
              <a:t> Crossroads Center is a multifunctional 92,000 square foot facility serving both the Francophone community of the greater </a:t>
            </a:r>
            <a:r>
              <a:rPr lang="en-US" dirty="0" err="1"/>
              <a:t>Miramichi</a:t>
            </a:r>
            <a:r>
              <a:rPr lang="en-US" dirty="0"/>
              <a:t> region and a school population of approximately 235 young Francophones and Francophiles. The Center includes the school sector with the premises or classes for students from kindergarten to 12 </a:t>
            </a:r>
            <a:r>
              <a:rPr lang="en-US" baseline="30000" dirty="0" err="1"/>
              <a:t>th</a:t>
            </a:r>
            <a:r>
              <a:rPr lang="en-US" dirty="0" err="1"/>
              <a:t>year</a:t>
            </a:r>
            <a:r>
              <a:rPr lang="en-US" dirty="0"/>
              <a:t>, premises for boards of elementary and high school students, administrative area, teachers' lounge, science laboratory, two computer labs, class of recovery, class for distance courses, music class with studios, class d 'art and an office center and meeting room for student services.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In partnership with the Community Center, the school shares a double gymnasium, two rooms for racquetball, the cafeteria, a technologically well-equipped amphitheater, a media library and meeting rooms. The Center also houses a daycare center, a nursery school, an Access Center, offices for public health services and a small chapel. Outdoor playgrounds for primary and preschool, outdoor ice rink, soccer field and tennis court complete our outdoor facilities.</a:t>
            </a:r>
            <a:endParaRPr dirty="0"/>
          </a:p>
          <a:p>
            <a:pPr marL="0" marR="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69703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674ba78b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4674ba78b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t>This isn’t pie-in-the-sky stuff. Community-driven models exist, and are huge successes - including here in New Brunswick, with Carrefour </a:t>
            </a:r>
            <a:r>
              <a:rPr lang="en-US" sz="1200" dirty="0" err="1"/>
              <a:t>Beausoleil</a:t>
            </a:r>
            <a:r>
              <a:rPr lang="en-US" sz="1200" dirty="0"/>
              <a:t> in </a:t>
            </a:r>
            <a:r>
              <a:rPr lang="en-US" sz="1200" dirty="0" err="1"/>
              <a:t>Miramichi</a:t>
            </a:r>
            <a:r>
              <a:rPr lang="en-US" sz="1200" dirty="0"/>
              <a:t> and Sainte-Anne in Fredericton, which are community learning and recreation </a:t>
            </a:r>
            <a:r>
              <a:rPr lang="en-US" sz="1200" dirty="0" err="1"/>
              <a:t>centres</a:t>
            </a:r>
            <a:r>
              <a:rPr lang="en-US" sz="1200" dirty="0"/>
              <a:t> that lease space to the Dept. of Education for the schools located there. What we propose is an integrated model that provides modern facilities for all grades that also provides shared and additional services for the town.</a:t>
            </a:r>
            <a:endParaRPr sz="1200" dirty="0"/>
          </a:p>
          <a:p>
            <a:pPr marL="0" lvl="0" indent="0" algn="l" rtl="0">
              <a:lnSpc>
                <a:spcPct val="115000"/>
              </a:lnSpc>
              <a:spcBef>
                <a:spcPts val="0"/>
              </a:spcBef>
              <a:spcAft>
                <a:spcPts val="0"/>
              </a:spcAft>
              <a:buClr>
                <a:schemeClr val="dk1"/>
              </a:buClr>
              <a:buSzPts val="1100"/>
              <a:buFont typeface="Arial"/>
              <a:buNone/>
            </a:pPr>
            <a:endParaRPr sz="1200" dirty="0"/>
          </a:p>
          <a:p>
            <a:pPr marL="0" lvl="0" indent="0" algn="l" rtl="0">
              <a:lnSpc>
                <a:spcPct val="115000"/>
              </a:lnSpc>
              <a:spcBef>
                <a:spcPts val="0"/>
              </a:spcBef>
              <a:spcAft>
                <a:spcPts val="0"/>
              </a:spcAft>
              <a:buClr>
                <a:schemeClr val="dk1"/>
              </a:buClr>
              <a:buSzPts val="1100"/>
              <a:buFont typeface="Arial"/>
              <a:buNone/>
            </a:pPr>
            <a:endParaRPr sz="1200" dirty="0"/>
          </a:p>
          <a:p>
            <a:pPr marL="0" lvl="0" indent="0" algn="l" rtl="0">
              <a:lnSpc>
                <a:spcPct val="115000"/>
              </a:lnSpc>
              <a:spcBef>
                <a:spcPts val="0"/>
              </a:spcBef>
              <a:spcAft>
                <a:spcPts val="0"/>
              </a:spcAft>
              <a:buClr>
                <a:schemeClr val="dk1"/>
              </a:buClr>
              <a:buSzPts val="1100"/>
              <a:buFont typeface="Arial"/>
              <a:buNone/>
            </a:pPr>
            <a:r>
              <a:rPr lang="en-US" sz="1200" dirty="0"/>
              <a:t>Both Carrefour and Sainte-Anne in Fredericton are community learning and recreation </a:t>
            </a:r>
            <a:r>
              <a:rPr lang="en-US" sz="1200" dirty="0" err="1"/>
              <a:t>centres</a:t>
            </a:r>
            <a:r>
              <a:rPr lang="en-US" sz="1200" dirty="0"/>
              <a:t> with a community </a:t>
            </a:r>
            <a:r>
              <a:rPr lang="en-US" sz="1200" dirty="0" err="1"/>
              <a:t>centre</a:t>
            </a:r>
            <a:r>
              <a:rPr lang="en-US" sz="1200" dirty="0"/>
              <a:t> board that leases space to the dept. of education for the schools located there.</a:t>
            </a:r>
            <a:endParaRPr sz="1200" dirty="0"/>
          </a:p>
          <a:p>
            <a:pPr marL="0" lvl="0" indent="0" algn="l" rtl="0">
              <a:lnSpc>
                <a:spcPct val="115000"/>
              </a:lnSpc>
              <a:spcBef>
                <a:spcPts val="0"/>
              </a:spcBef>
              <a:spcAft>
                <a:spcPts val="0"/>
              </a:spcAft>
              <a:buClr>
                <a:schemeClr val="dk1"/>
              </a:buClr>
              <a:buSzPts val="1100"/>
              <a:buFont typeface="Arial"/>
              <a:buNone/>
            </a:pPr>
            <a:endParaRPr sz="1200" dirty="0"/>
          </a:p>
          <a:p>
            <a:pPr marL="0" lvl="0" indent="0" algn="l" rtl="0">
              <a:lnSpc>
                <a:spcPct val="115000"/>
              </a:lnSpc>
              <a:spcBef>
                <a:spcPts val="0"/>
              </a:spcBef>
              <a:spcAft>
                <a:spcPts val="0"/>
              </a:spcAft>
              <a:buClr>
                <a:schemeClr val="dk1"/>
              </a:buClr>
              <a:buSzPts val="1100"/>
              <a:buFont typeface="Arial"/>
              <a:buNone/>
            </a:pPr>
            <a:r>
              <a:rPr lang="en-US" sz="1200" dirty="0"/>
              <a:t>Here is the description of Carrefour:</a:t>
            </a:r>
            <a:endParaRPr sz="1200" dirty="0"/>
          </a:p>
          <a:p>
            <a:pPr marL="0" lvl="0" indent="0" algn="l" rtl="0">
              <a:lnSpc>
                <a:spcPct val="115000"/>
              </a:lnSpc>
              <a:spcBef>
                <a:spcPts val="0"/>
              </a:spcBef>
              <a:spcAft>
                <a:spcPts val="0"/>
              </a:spcAft>
              <a:buClr>
                <a:schemeClr val="dk1"/>
              </a:buClr>
              <a:buSzPts val="1100"/>
              <a:buFont typeface="Arial"/>
              <a:buNone/>
            </a:pPr>
            <a:endParaRPr sz="1200" dirty="0"/>
          </a:p>
          <a:p>
            <a:pPr marL="0" lvl="0" indent="0" algn="l" rtl="0">
              <a:lnSpc>
                <a:spcPct val="115000"/>
              </a:lnSpc>
              <a:spcBef>
                <a:spcPts val="0"/>
              </a:spcBef>
              <a:spcAft>
                <a:spcPts val="0"/>
              </a:spcAft>
              <a:buClr>
                <a:schemeClr val="dk1"/>
              </a:buClr>
              <a:buSzPts val="1100"/>
              <a:buFont typeface="Arial"/>
              <a:buNone/>
            </a:pPr>
            <a:r>
              <a:rPr lang="en-US" dirty="0" err="1"/>
              <a:t>École</a:t>
            </a:r>
            <a:r>
              <a:rPr lang="en-US" dirty="0"/>
              <a:t> Carrefour </a:t>
            </a:r>
            <a:r>
              <a:rPr lang="en-US" dirty="0" err="1"/>
              <a:t>Beausoleil</a:t>
            </a:r>
            <a:r>
              <a:rPr lang="en-US" dirty="0"/>
              <a:t> is part of a school and community complex located near the English-language high school, </a:t>
            </a:r>
            <a:r>
              <a:rPr lang="en-US" dirty="0" err="1"/>
              <a:t>Miramichi</a:t>
            </a:r>
            <a:r>
              <a:rPr lang="en-US" dirty="0"/>
              <a:t> Valley High School (MVHS). The </a:t>
            </a:r>
            <a:r>
              <a:rPr lang="en-US" dirty="0" err="1"/>
              <a:t>Beausoleil</a:t>
            </a:r>
            <a:r>
              <a:rPr lang="en-US" dirty="0"/>
              <a:t> Crossroads Center is a multifunctional 92,000 square foot facility serving both the Francophone community of the greater </a:t>
            </a:r>
            <a:r>
              <a:rPr lang="en-US" dirty="0" err="1"/>
              <a:t>Miramichi</a:t>
            </a:r>
            <a:r>
              <a:rPr lang="en-US" dirty="0"/>
              <a:t> region and a school population of approximately 235 young Francophones and Francophiles. The Center includes the school sector with the premises or classes for students from kindergarten to 12 </a:t>
            </a:r>
            <a:r>
              <a:rPr lang="en-US" baseline="30000" dirty="0" err="1"/>
              <a:t>th</a:t>
            </a:r>
            <a:r>
              <a:rPr lang="en-US" dirty="0" err="1"/>
              <a:t>year</a:t>
            </a:r>
            <a:r>
              <a:rPr lang="en-US" dirty="0"/>
              <a:t>, premises for boards of elementary and high school students, administrative area, teachers' lounge, science laboratory, two computer labs, class of recovery, class for distance courses, music class with studios, class d 'art and an office center and meeting room for student services.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In partnership with the Community Center, the school shares a double gymnasium, two rooms for racquetball, the cafeteria, a technologically well-equipped amphitheater, a media library and meeting rooms. The Center also houses a daycare center, a nursery school, an Access Center, offices for public health services and a small chapel. Outdoor playgrounds for primary and preschool, outdoor ice rink, soccer field and tennis court complete our outdoor facilities.</a:t>
            </a:r>
            <a:endParaRPr dirty="0"/>
          </a:p>
          <a:p>
            <a:pPr marL="0" marR="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01477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A K-12 school from Kelowna, BC</a:t>
            </a:r>
            <a:endParaRPr/>
          </a:p>
        </p:txBody>
      </p:sp>
    </p:spTree>
    <p:extLst>
      <p:ext uri="{BB962C8B-B14F-4D97-AF65-F5344CB8AC3E}">
        <p14:creationId xmlns:p14="http://schemas.microsoft.com/office/powerpoint/2010/main" val="1345853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674ba78b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4674ba78b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05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674ba78b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674ba78b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Make the point that anything in this direction - with community significant involvement - can only happen within Option 4.</a:t>
            </a:r>
            <a:endParaRPr/>
          </a:p>
        </p:txBody>
      </p:sp>
    </p:spTree>
    <p:extLst>
      <p:ext uri="{BB962C8B-B14F-4D97-AF65-F5344CB8AC3E}">
        <p14:creationId xmlns:p14="http://schemas.microsoft.com/office/powerpoint/2010/main" val="1680266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a:t>This is a real opportunity. The vision is shared and supported across all levels of government, as well as municipal and private sectors. We’re so happy Chris Treadwell is here tonight; he has been an amazing resource to us. We have been told there is federal funding earmarked for this project. The vision is included in the Town’s Strategic Plan, recognizing the potential </a:t>
            </a:r>
            <a:r>
              <a:rPr lang="en-US" sz="1200">
                <a:solidFill>
                  <a:srgbClr val="26282A"/>
                </a:solidFill>
              </a:rPr>
              <a:t>economic and social development benefits of this new integrated educational model. </a:t>
            </a:r>
            <a:r>
              <a:rPr lang="en-US"/>
              <a:t>Ashford Development Group - who has extensive experience building schools - has a proposal ready for an integrated education centre in Sackville. (We’re glad Jim could be with us here tonight as well and can speak to that further if you have questions.) This can happen!</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647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a:t>And it could happen in a reasonable timeframe, which I know is important to the parents out there concerned about the quality of the buildings our kids are in. In fact, even with an extensive community design consultation process we would build in, we could see breaking ground in 2020!</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633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a:t>And it could happen in a reasonable timeframe, which I know is important to the parents out there concerned about the quality of the buildings our kids are in. In fact, even with an extensive community design consultation process we would build in, we could see breaking ground in 2020!</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1499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078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674ba78b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674ba78b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57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54569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Together, we can make this vision a reality and help Sackville thrive. We also know that together, this vision can continue to improve and get even stronger, so we look forward to hearing all your ideas and input. Thank you!</a:t>
            </a:r>
            <a:endParaRPr/>
          </a:p>
        </p:txBody>
      </p:sp>
      <p:sp>
        <p:nvSpPr>
          <p:cNvPr id="188" name="Google Shape;18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31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a:t>How SS2020 got started was a bunch of folks in Sackville recognizing something was likely to happen, considering the states of our schools, especially Marshview but really all three, and wanting our community to get to have a real say in what happens. Anyone is welcome to join in this work, or attend a meeting, or provide input whenever and however they can. The more minds on this the better! We also saw tremendous opportunity for Sackville as a whole if we could look at an integrated learning community model that has modern, shared facilities that could benefit everyone and enrich lifelong learning and community activity in Sackville.</a:t>
            </a:r>
            <a:endParaRPr/>
          </a:p>
        </p:txBody>
      </p:sp>
    </p:spTree>
    <p:extLst>
      <p:ext uri="{BB962C8B-B14F-4D97-AF65-F5344CB8AC3E}">
        <p14:creationId xmlns:p14="http://schemas.microsoft.com/office/powerpoint/2010/main" val="151620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dirty="0"/>
              <a:t>We are already an education town. And we have amazing assets to draw from - in our environment, our organizations and businesses, and in our people. An innovative approach to education that benefits all of us would attract new families to Sackville (in fact, even the vision of it already is doing this), it would boost our economy and perhaps most importantly, really help set our children up better for success in today’s and future markets.</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603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89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4959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674ba78b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674ba78b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Spare slide - in case we want to use a submit comments in real time format</a:t>
            </a:r>
            <a:endParaRPr/>
          </a:p>
        </p:txBody>
      </p:sp>
    </p:spTree>
    <p:extLst>
      <p:ext uri="{BB962C8B-B14F-4D97-AF65-F5344CB8AC3E}">
        <p14:creationId xmlns:p14="http://schemas.microsoft.com/office/powerpoint/2010/main" val="203315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is now the right time? Many reasons. We have a lot of aging infrastructure here in Sackville. Things are going to change, one way or another. We have the support, and the partnerships in place, to allow that change to happen in a holistic, integrated way that could really put Sackville on the map as a best-in-class example of a thriving learning community.</a:t>
            </a:r>
            <a:endParaRPr/>
          </a:p>
        </p:txBody>
      </p:sp>
      <p:sp>
        <p:nvSpPr>
          <p:cNvPr id="234" name="Google Shape;23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5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is now the right time? Many reasons. We have a lot of aging infrastructure here in Sackville. Things are going to change, one way or another. We have the support, and the partnerships in place, to allow that change to happen in a holistic, integrated way that could really put Sackville on the map as a best-in-class example of a thriving learning community.</a:t>
            </a:r>
            <a:endParaRPr/>
          </a:p>
        </p:txBody>
      </p:sp>
      <p:sp>
        <p:nvSpPr>
          <p:cNvPr id="234" name="Google Shape;23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79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512700" y="1893300"/>
            <a:ext cx="8118600" cy="1522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1"/>
              </a:buClr>
              <a:buSzPts val="4000"/>
              <a:buFont typeface="Old Standard TT"/>
              <a:buNone/>
              <a:defRPr sz="4000" b="0" i="0" u="none" strike="noStrike" cap="none">
                <a:solidFill>
                  <a:schemeClr val="accent1"/>
                </a:solidFill>
                <a:latin typeface="Georgia"/>
                <a:ea typeface="Georgia"/>
                <a:cs typeface="Georgia"/>
                <a:sym typeface="Georgia"/>
              </a:defRPr>
            </a:lvl1pPr>
            <a:lvl2pPr lvl="1" rtl="0">
              <a:spcBef>
                <a:spcPts val="0"/>
              </a:spcBef>
              <a:spcAft>
                <a:spcPts val="0"/>
              </a:spcAft>
              <a:buClr>
                <a:schemeClr val="accent1"/>
              </a:buClr>
              <a:buSzPts val="4200"/>
              <a:buFont typeface="Old Standard TT"/>
              <a:buNone/>
              <a:defRPr sz="4200">
                <a:solidFill>
                  <a:schemeClr val="accent1"/>
                </a:solidFill>
                <a:latin typeface="Old Standard TT"/>
                <a:ea typeface="Old Standard TT"/>
                <a:cs typeface="Old Standard TT"/>
                <a:sym typeface="Old Standard TT"/>
              </a:defRPr>
            </a:lvl2pPr>
            <a:lvl3pPr lvl="2" rtl="0">
              <a:spcBef>
                <a:spcPts val="0"/>
              </a:spcBef>
              <a:spcAft>
                <a:spcPts val="0"/>
              </a:spcAft>
              <a:buClr>
                <a:schemeClr val="accent1"/>
              </a:buClr>
              <a:buSzPts val="4200"/>
              <a:buFont typeface="Old Standard TT"/>
              <a:buNone/>
              <a:defRPr sz="4200">
                <a:solidFill>
                  <a:schemeClr val="accent1"/>
                </a:solidFill>
                <a:latin typeface="Old Standard TT"/>
                <a:ea typeface="Old Standard TT"/>
                <a:cs typeface="Old Standard TT"/>
                <a:sym typeface="Old Standard TT"/>
              </a:defRPr>
            </a:lvl3pPr>
            <a:lvl4pPr lvl="3" rtl="0">
              <a:spcBef>
                <a:spcPts val="0"/>
              </a:spcBef>
              <a:spcAft>
                <a:spcPts val="0"/>
              </a:spcAft>
              <a:buClr>
                <a:schemeClr val="accent1"/>
              </a:buClr>
              <a:buSzPts val="4200"/>
              <a:buFont typeface="Old Standard TT"/>
              <a:buNone/>
              <a:defRPr sz="4200">
                <a:solidFill>
                  <a:schemeClr val="accent1"/>
                </a:solidFill>
                <a:latin typeface="Old Standard TT"/>
                <a:ea typeface="Old Standard TT"/>
                <a:cs typeface="Old Standard TT"/>
                <a:sym typeface="Old Standard TT"/>
              </a:defRPr>
            </a:lvl4pPr>
            <a:lvl5pPr lvl="4" rtl="0">
              <a:spcBef>
                <a:spcPts val="0"/>
              </a:spcBef>
              <a:spcAft>
                <a:spcPts val="0"/>
              </a:spcAft>
              <a:buClr>
                <a:schemeClr val="accent1"/>
              </a:buClr>
              <a:buSzPts val="4200"/>
              <a:buFont typeface="Old Standard TT"/>
              <a:buNone/>
              <a:defRPr sz="4200">
                <a:solidFill>
                  <a:schemeClr val="accent1"/>
                </a:solidFill>
                <a:latin typeface="Old Standard TT"/>
                <a:ea typeface="Old Standard TT"/>
                <a:cs typeface="Old Standard TT"/>
                <a:sym typeface="Old Standard TT"/>
              </a:defRPr>
            </a:lvl5pPr>
            <a:lvl6pPr lvl="5" rtl="0">
              <a:spcBef>
                <a:spcPts val="0"/>
              </a:spcBef>
              <a:spcAft>
                <a:spcPts val="0"/>
              </a:spcAft>
              <a:buClr>
                <a:schemeClr val="accent1"/>
              </a:buClr>
              <a:buSzPts val="4200"/>
              <a:buFont typeface="Old Standard TT"/>
              <a:buNone/>
              <a:defRPr sz="4200">
                <a:solidFill>
                  <a:schemeClr val="accent1"/>
                </a:solidFill>
                <a:latin typeface="Old Standard TT"/>
                <a:ea typeface="Old Standard TT"/>
                <a:cs typeface="Old Standard TT"/>
                <a:sym typeface="Old Standard TT"/>
              </a:defRPr>
            </a:lvl6pPr>
            <a:lvl7pPr lvl="6" rtl="0">
              <a:spcBef>
                <a:spcPts val="0"/>
              </a:spcBef>
              <a:spcAft>
                <a:spcPts val="0"/>
              </a:spcAft>
              <a:buClr>
                <a:schemeClr val="accent1"/>
              </a:buClr>
              <a:buSzPts val="4200"/>
              <a:buFont typeface="Old Standard TT"/>
              <a:buNone/>
              <a:defRPr sz="4200">
                <a:solidFill>
                  <a:schemeClr val="accent1"/>
                </a:solidFill>
                <a:latin typeface="Old Standard TT"/>
                <a:ea typeface="Old Standard TT"/>
                <a:cs typeface="Old Standard TT"/>
                <a:sym typeface="Old Standard TT"/>
              </a:defRPr>
            </a:lvl7pPr>
            <a:lvl8pPr lvl="7" rtl="0">
              <a:spcBef>
                <a:spcPts val="0"/>
              </a:spcBef>
              <a:spcAft>
                <a:spcPts val="0"/>
              </a:spcAft>
              <a:buClr>
                <a:schemeClr val="accent1"/>
              </a:buClr>
              <a:buSzPts val="4200"/>
              <a:buFont typeface="Old Standard TT"/>
              <a:buNone/>
              <a:defRPr sz="4200">
                <a:solidFill>
                  <a:schemeClr val="accent1"/>
                </a:solidFill>
                <a:latin typeface="Old Standard TT"/>
                <a:ea typeface="Old Standard TT"/>
                <a:cs typeface="Old Standard TT"/>
                <a:sym typeface="Old Standard TT"/>
              </a:defRPr>
            </a:lvl8pPr>
            <a:lvl9pPr lvl="8" rtl="0">
              <a:spcBef>
                <a:spcPts val="0"/>
              </a:spcBef>
              <a:spcAft>
                <a:spcPts val="0"/>
              </a:spcAft>
              <a:buClr>
                <a:schemeClr val="accent1"/>
              </a:buClr>
              <a:buSzPts val="4200"/>
              <a:buFont typeface="Old Standard TT"/>
              <a:buNone/>
              <a:defRPr sz="4200">
                <a:solidFill>
                  <a:schemeClr val="accent1"/>
                </a:solidFill>
                <a:latin typeface="Old Standard TT"/>
                <a:ea typeface="Old Standard TT"/>
                <a:cs typeface="Old Standard TT"/>
                <a:sym typeface="Old Standard TT"/>
              </a:defRPr>
            </a:lvl9pPr>
          </a:lstStyle>
          <a:p>
            <a:endParaRPr/>
          </a:p>
        </p:txBody>
      </p:sp>
      <p:sp>
        <p:nvSpPr>
          <p:cNvPr id="12" name="Google Shape;12;p2"/>
          <p:cNvSpPr txBox="1">
            <a:spLocks noGrp="1"/>
          </p:cNvSpPr>
          <p:nvPr>
            <p:ph type="subTitle" idx="1"/>
          </p:nvPr>
        </p:nvSpPr>
        <p:spPr>
          <a:xfrm>
            <a:off x="512700" y="3840639"/>
            <a:ext cx="8118600" cy="787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400"/>
              <a:buFont typeface="Old Standard TT"/>
              <a:buNone/>
              <a:defRPr sz="2400" b="0" i="0" u="none" strike="noStrike" cap="none">
                <a:solidFill>
                  <a:schemeClr val="accent2"/>
                </a:solidFill>
                <a:latin typeface="Arimo"/>
                <a:ea typeface="Arimo"/>
                <a:cs typeface="Arimo"/>
                <a:sym typeface="Arimo"/>
              </a:defRPr>
            </a:lvl1pPr>
            <a:lvl2pPr marR="0" lvl="1" algn="l" rtl="0">
              <a:lnSpc>
                <a:spcPct val="100000"/>
              </a:lnSpc>
              <a:spcBef>
                <a:spcPts val="0"/>
              </a:spcBef>
              <a:spcAft>
                <a:spcPts val="0"/>
              </a:spcAft>
              <a:buClr>
                <a:schemeClr val="accent2"/>
              </a:buClr>
              <a:buSzPts val="2400"/>
              <a:buFont typeface="Old Standard TT"/>
              <a:buNone/>
              <a:defRPr sz="2400" b="0" i="0" u="none" strike="noStrike" cap="none">
                <a:solidFill>
                  <a:schemeClr val="accent2"/>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accent2"/>
              </a:buClr>
              <a:buSzPts val="2400"/>
              <a:buFont typeface="Old Standard TT"/>
              <a:buNone/>
              <a:defRPr sz="2400" b="0" i="0" u="none" strike="noStrike" cap="none">
                <a:solidFill>
                  <a:schemeClr val="accent2"/>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accent2"/>
              </a:buClr>
              <a:buSzPts val="2400"/>
              <a:buFont typeface="Old Standard TT"/>
              <a:buNone/>
              <a:defRPr sz="2400" b="0" i="0" u="none" strike="noStrike" cap="none">
                <a:solidFill>
                  <a:schemeClr val="accent2"/>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accent2"/>
              </a:buClr>
              <a:buSzPts val="2400"/>
              <a:buFont typeface="Old Standard TT"/>
              <a:buNone/>
              <a:defRPr sz="2400" b="0" i="0" u="none" strike="noStrike" cap="none">
                <a:solidFill>
                  <a:schemeClr val="accent2"/>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accent2"/>
              </a:buClr>
              <a:buSzPts val="2400"/>
              <a:buFont typeface="Old Standard TT"/>
              <a:buNone/>
              <a:defRPr sz="2400" b="0" i="0" u="none" strike="noStrike" cap="none">
                <a:solidFill>
                  <a:schemeClr val="accent2"/>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accent2"/>
              </a:buClr>
              <a:buSzPts val="2400"/>
              <a:buFont typeface="Old Standard TT"/>
              <a:buNone/>
              <a:defRPr sz="2400" b="0" i="0" u="none" strike="noStrike" cap="none">
                <a:solidFill>
                  <a:schemeClr val="accent2"/>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accent2"/>
              </a:buClr>
              <a:buSzPts val="2400"/>
              <a:buFont typeface="Old Standard TT"/>
              <a:buNone/>
              <a:defRPr sz="2400" b="0" i="0" u="none" strike="noStrike" cap="none">
                <a:solidFill>
                  <a:schemeClr val="accent2"/>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accent2"/>
              </a:buClr>
              <a:buSzPts val="2400"/>
              <a:buFont typeface="Old Standard TT"/>
              <a:buNone/>
              <a:defRPr sz="2400" b="0" i="0" u="none" strike="noStrike" cap="none">
                <a:solidFill>
                  <a:schemeClr val="accent2"/>
                </a:solidFill>
                <a:latin typeface="Old Standard TT"/>
                <a:ea typeface="Old Standard TT"/>
                <a:cs typeface="Old Standard TT"/>
                <a:sym typeface="Old Standard TT"/>
              </a:defRPr>
            </a:lvl9pPr>
          </a:lstStyle>
          <a:p>
            <a:endParaRPr/>
          </a:p>
        </p:txBody>
      </p:sp>
      <p:sp>
        <p:nvSpPr>
          <p:cNvPr id="13" name="Google Shape;13;p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0" marR="0" lvl="2"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0" marR="0" lvl="3"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0" marR="0" lvl="4"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L="0" marR="0" lvl="6"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L="0" marR="0" lvl="7"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L="0" marR="0" lvl="8"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4" name="Google Shape;14;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3305" y="22148"/>
            <a:ext cx="2831644" cy="1522800"/>
          </a:xfrm>
          <a:prstGeom prst="rect">
            <a:avLst/>
          </a:prstGeom>
          <a:noFill/>
          <a:ln>
            <a:noFill/>
          </a:ln>
        </p:spPr>
      </p:pic>
      <p:sp>
        <p:nvSpPr>
          <p:cNvPr id="15" name="Google Shape;15;p2"/>
          <p:cNvSpPr/>
          <p:nvPr/>
        </p:nvSpPr>
        <p:spPr>
          <a:xfrm>
            <a:off x="0" y="1704300"/>
            <a:ext cx="9144000" cy="3352516"/>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4"/>
        <p:cNvGrpSpPr/>
        <p:nvPr/>
      </p:nvGrpSpPr>
      <p:grpSpPr>
        <a:xfrm>
          <a:off x="0" y="0"/>
          <a:ext cx="0" cy="0"/>
          <a:chOff x="0" y="0"/>
          <a:chExt cx="0" cy="0"/>
        </a:xfrm>
      </p:grpSpPr>
      <p:sp>
        <p:nvSpPr>
          <p:cNvPr id="65" name="Google Shape;65;p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1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08E00C-3D9F-8641-9775-4E5214F20C4D}" type="datetimeFigureOut">
              <a:rPr lang="en-US" smtClean="0"/>
              <a:t>11/29/18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2EABEB6-DA72-E74C-AB42-9EE9C2D2ECFC}" type="slidenum">
              <a:rPr lang="en-US" smtClean="0"/>
              <a:t>‹#›</a:t>
            </a:fld>
            <a:endParaRPr lang="en-US"/>
          </a:p>
        </p:txBody>
      </p:sp>
    </p:spTree>
    <p:extLst>
      <p:ext uri="{BB962C8B-B14F-4D97-AF65-F5344CB8AC3E}">
        <p14:creationId xmlns:p14="http://schemas.microsoft.com/office/powerpoint/2010/main" val="202636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16"/>
        <p:cNvGrpSpPr/>
        <p:nvPr/>
      </p:nvGrpSpPr>
      <p:grpSpPr>
        <a:xfrm>
          <a:off x="0" y="0"/>
          <a:ext cx="0" cy="0"/>
          <a:chOff x="0" y="0"/>
          <a:chExt cx="0" cy="0"/>
        </a:xfrm>
      </p:grpSpPr>
      <p:sp>
        <p:nvSpPr>
          <p:cNvPr id="17" name="Google Shape;17;p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Georgia"/>
                <a:ea typeface="Georgia"/>
                <a:cs typeface="Georgia"/>
                <a:sym typeface="Georgia"/>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19" name="Google Shape;19;p3"/>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Old Standard TT"/>
              <a:buNone/>
              <a:defRPr sz="1800" b="0" i="0" u="none" strike="noStrike" cap="none">
                <a:solidFill>
                  <a:schemeClr val="dk1"/>
                </a:solidFill>
                <a:latin typeface="Arimo"/>
                <a:ea typeface="Arimo"/>
                <a:cs typeface="Arimo"/>
                <a:sym typeface="Arimo"/>
              </a:defRPr>
            </a:lvl1pPr>
            <a:lvl2pPr marL="914400" marR="0" lvl="1"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2pPr>
            <a:lvl3pPr marL="1371600" marR="0" lvl="2"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3pPr>
            <a:lvl4pPr marL="1828800" marR="0" lvl="3"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4pPr>
            <a:lvl5pPr marL="2286000" marR="0" lvl="4"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5pPr>
            <a:lvl6pPr marL="2743200" marR="0" lvl="5"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6pPr>
            <a:lvl7pPr marL="3200400" marR="0" lvl="6"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7pPr>
            <a:lvl8pPr marL="3657600" marR="0" lvl="7"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8pPr>
            <a:lvl9pPr marL="4114800" marR="0" lvl="8" indent="-228600" algn="l" rtl="0">
              <a:lnSpc>
                <a:spcPct val="115000"/>
              </a:lnSpc>
              <a:spcBef>
                <a:spcPts val="1600"/>
              </a:spcBef>
              <a:spcAft>
                <a:spcPts val="160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9pPr>
          </a:lstStyle>
          <a:p>
            <a:endParaRPr/>
          </a:p>
        </p:txBody>
      </p:sp>
      <p:sp>
        <p:nvSpPr>
          <p:cNvPr id="20" name="Google Shape;20;p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44000" y="4277300"/>
            <a:ext cx="1482899" cy="7974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90250" y="526350"/>
            <a:ext cx="56040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4600"/>
              <a:buFont typeface="Old Standard TT"/>
              <a:buNone/>
              <a:defRPr sz="4600" b="0" i="0" u="none" strike="noStrike" cap="none">
                <a:solidFill>
                  <a:schemeClr val="accent1"/>
                </a:solidFill>
                <a:latin typeface="Georgia"/>
                <a:ea typeface="Georgia"/>
                <a:cs typeface="Georgia"/>
                <a:sym typeface="Georgia"/>
              </a:defRPr>
            </a:lvl1pPr>
            <a:lvl2pPr lvl="1" rtl="0">
              <a:spcBef>
                <a:spcPts val="0"/>
              </a:spcBef>
              <a:spcAft>
                <a:spcPts val="0"/>
              </a:spcAft>
              <a:buClr>
                <a:schemeClr val="accent1"/>
              </a:buClr>
              <a:buSzPts val="5400"/>
              <a:buFont typeface="Old Standard TT"/>
              <a:buNone/>
              <a:defRPr sz="5400">
                <a:solidFill>
                  <a:schemeClr val="accent1"/>
                </a:solidFill>
                <a:latin typeface="Old Standard TT"/>
                <a:ea typeface="Old Standard TT"/>
                <a:cs typeface="Old Standard TT"/>
                <a:sym typeface="Old Standard TT"/>
              </a:defRPr>
            </a:lvl2pPr>
            <a:lvl3pPr lvl="2" rtl="0">
              <a:spcBef>
                <a:spcPts val="0"/>
              </a:spcBef>
              <a:spcAft>
                <a:spcPts val="0"/>
              </a:spcAft>
              <a:buClr>
                <a:schemeClr val="accent1"/>
              </a:buClr>
              <a:buSzPts val="5400"/>
              <a:buFont typeface="Old Standard TT"/>
              <a:buNone/>
              <a:defRPr sz="5400">
                <a:solidFill>
                  <a:schemeClr val="accent1"/>
                </a:solidFill>
                <a:latin typeface="Old Standard TT"/>
                <a:ea typeface="Old Standard TT"/>
                <a:cs typeface="Old Standard TT"/>
                <a:sym typeface="Old Standard TT"/>
              </a:defRPr>
            </a:lvl3pPr>
            <a:lvl4pPr lvl="3" rtl="0">
              <a:spcBef>
                <a:spcPts val="0"/>
              </a:spcBef>
              <a:spcAft>
                <a:spcPts val="0"/>
              </a:spcAft>
              <a:buClr>
                <a:schemeClr val="accent1"/>
              </a:buClr>
              <a:buSzPts val="5400"/>
              <a:buFont typeface="Old Standard TT"/>
              <a:buNone/>
              <a:defRPr sz="5400">
                <a:solidFill>
                  <a:schemeClr val="accent1"/>
                </a:solidFill>
                <a:latin typeface="Old Standard TT"/>
                <a:ea typeface="Old Standard TT"/>
                <a:cs typeface="Old Standard TT"/>
                <a:sym typeface="Old Standard TT"/>
              </a:defRPr>
            </a:lvl4pPr>
            <a:lvl5pPr lvl="4" rtl="0">
              <a:spcBef>
                <a:spcPts val="0"/>
              </a:spcBef>
              <a:spcAft>
                <a:spcPts val="0"/>
              </a:spcAft>
              <a:buClr>
                <a:schemeClr val="accent1"/>
              </a:buClr>
              <a:buSzPts val="5400"/>
              <a:buFont typeface="Old Standard TT"/>
              <a:buNone/>
              <a:defRPr sz="5400">
                <a:solidFill>
                  <a:schemeClr val="accent1"/>
                </a:solidFill>
                <a:latin typeface="Old Standard TT"/>
                <a:ea typeface="Old Standard TT"/>
                <a:cs typeface="Old Standard TT"/>
                <a:sym typeface="Old Standard TT"/>
              </a:defRPr>
            </a:lvl5pPr>
            <a:lvl6pPr lvl="5" rtl="0">
              <a:spcBef>
                <a:spcPts val="0"/>
              </a:spcBef>
              <a:spcAft>
                <a:spcPts val="0"/>
              </a:spcAft>
              <a:buClr>
                <a:schemeClr val="accent1"/>
              </a:buClr>
              <a:buSzPts val="5400"/>
              <a:buFont typeface="Old Standard TT"/>
              <a:buNone/>
              <a:defRPr sz="5400">
                <a:solidFill>
                  <a:schemeClr val="accent1"/>
                </a:solidFill>
                <a:latin typeface="Old Standard TT"/>
                <a:ea typeface="Old Standard TT"/>
                <a:cs typeface="Old Standard TT"/>
                <a:sym typeface="Old Standard TT"/>
              </a:defRPr>
            </a:lvl6pPr>
            <a:lvl7pPr lvl="6" rtl="0">
              <a:spcBef>
                <a:spcPts val="0"/>
              </a:spcBef>
              <a:spcAft>
                <a:spcPts val="0"/>
              </a:spcAft>
              <a:buClr>
                <a:schemeClr val="accent1"/>
              </a:buClr>
              <a:buSzPts val="5400"/>
              <a:buFont typeface="Old Standard TT"/>
              <a:buNone/>
              <a:defRPr sz="5400">
                <a:solidFill>
                  <a:schemeClr val="accent1"/>
                </a:solidFill>
                <a:latin typeface="Old Standard TT"/>
                <a:ea typeface="Old Standard TT"/>
                <a:cs typeface="Old Standard TT"/>
                <a:sym typeface="Old Standard TT"/>
              </a:defRPr>
            </a:lvl7pPr>
            <a:lvl8pPr lvl="7" rtl="0">
              <a:spcBef>
                <a:spcPts val="0"/>
              </a:spcBef>
              <a:spcAft>
                <a:spcPts val="0"/>
              </a:spcAft>
              <a:buClr>
                <a:schemeClr val="accent1"/>
              </a:buClr>
              <a:buSzPts val="5400"/>
              <a:buFont typeface="Old Standard TT"/>
              <a:buNone/>
              <a:defRPr sz="5400">
                <a:solidFill>
                  <a:schemeClr val="accent1"/>
                </a:solidFill>
                <a:latin typeface="Old Standard TT"/>
                <a:ea typeface="Old Standard TT"/>
                <a:cs typeface="Old Standard TT"/>
                <a:sym typeface="Old Standard TT"/>
              </a:defRPr>
            </a:lvl8pPr>
            <a:lvl9pPr lvl="8" rtl="0">
              <a:spcBef>
                <a:spcPts val="0"/>
              </a:spcBef>
              <a:spcAft>
                <a:spcPts val="0"/>
              </a:spcAft>
              <a:buClr>
                <a:schemeClr val="accent1"/>
              </a:buClr>
              <a:buSzPts val="5400"/>
              <a:buFont typeface="Old Standard TT"/>
              <a:buNone/>
              <a:defRPr sz="5400">
                <a:solidFill>
                  <a:schemeClr val="accent1"/>
                </a:solidFill>
                <a:latin typeface="Old Standard TT"/>
                <a:ea typeface="Old Standard TT"/>
                <a:cs typeface="Old Standard TT"/>
                <a:sym typeface="Old Standard TT"/>
              </a:defRPr>
            </a:lvl9pPr>
          </a:lstStyle>
          <a:p>
            <a:endParaRPr/>
          </a:p>
        </p:txBody>
      </p:sp>
      <p:sp>
        <p:nvSpPr>
          <p:cNvPr id="24" name="Google Shape;24;p4"/>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0" marR="0" lvl="2"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0" marR="0" lvl="3"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0" marR="0" lvl="4"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L="0" marR="0" lvl="6"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L="0" marR="0" lvl="7"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L="0" marR="0" lvl="8"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5" name="Google Shape;25;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44000" y="4124900"/>
            <a:ext cx="1482899" cy="7974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Georgia"/>
                <a:ea typeface="Georgia"/>
                <a:cs typeface="Georgia"/>
                <a:sym typeface="Georgia"/>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34" name="Google Shape;34;p6"/>
          <p:cNvSpPr txBox="1">
            <a:spLocks noGrp="1"/>
          </p:cNvSpPr>
          <p:nvPr>
            <p:ph type="body" idx="1"/>
          </p:nvPr>
        </p:nvSpPr>
        <p:spPr>
          <a:xfrm>
            <a:off x="311700" y="1171675"/>
            <a:ext cx="3999900" cy="3397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1"/>
              </a:buClr>
              <a:buSzPts val="1400"/>
              <a:buFont typeface="Old Standard TT"/>
              <a:buNone/>
              <a:defRPr sz="1400" b="0" i="0" u="none" strike="noStrike" cap="none">
                <a:solidFill>
                  <a:schemeClr val="dk1"/>
                </a:solidFill>
                <a:latin typeface="Arimo"/>
                <a:ea typeface="Arimo"/>
                <a:cs typeface="Arimo"/>
                <a:sym typeface="Arimo"/>
              </a:defRPr>
            </a:lvl1pPr>
            <a:lvl2pPr marL="914400" marR="0" lvl="1"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2pPr>
            <a:lvl3pPr marL="1371600" marR="0" lvl="2"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3pPr>
            <a:lvl4pPr marL="1828800" marR="0" lvl="3"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4pPr>
            <a:lvl5pPr marL="2286000" marR="0" lvl="4"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5pPr>
            <a:lvl6pPr marL="2743200" marR="0" lvl="5"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6pPr>
            <a:lvl7pPr marL="3200400" marR="0" lvl="6"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7pPr>
            <a:lvl8pPr marL="3657600" marR="0" lvl="7"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8pPr>
            <a:lvl9pPr marL="4114800" marR="0" lvl="8" indent="-228600" algn="l" rtl="0">
              <a:lnSpc>
                <a:spcPct val="115000"/>
              </a:lnSpc>
              <a:spcBef>
                <a:spcPts val="1600"/>
              </a:spcBef>
              <a:spcAft>
                <a:spcPts val="160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9pPr>
          </a:lstStyle>
          <a:p>
            <a:endParaRPr/>
          </a:p>
        </p:txBody>
      </p:sp>
      <p:sp>
        <p:nvSpPr>
          <p:cNvPr id="35" name="Google Shape;35;p6"/>
          <p:cNvSpPr txBox="1">
            <a:spLocks noGrp="1"/>
          </p:cNvSpPr>
          <p:nvPr>
            <p:ph type="body" idx="2"/>
          </p:nvPr>
        </p:nvSpPr>
        <p:spPr>
          <a:xfrm>
            <a:off x="4832400" y="1171675"/>
            <a:ext cx="3999900" cy="3397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1"/>
              </a:buClr>
              <a:buSzPts val="1400"/>
              <a:buFont typeface="Old Standard TT"/>
              <a:buNone/>
              <a:defRPr sz="1400" b="0" i="0" u="none" strike="noStrike" cap="none">
                <a:solidFill>
                  <a:schemeClr val="dk1"/>
                </a:solidFill>
                <a:latin typeface="Arimo"/>
                <a:ea typeface="Arimo"/>
                <a:cs typeface="Arimo"/>
                <a:sym typeface="Arimo"/>
              </a:defRPr>
            </a:lvl1pPr>
            <a:lvl2pPr marL="914400" marR="0" lvl="1"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2pPr>
            <a:lvl3pPr marL="1371600" marR="0" lvl="2"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3pPr>
            <a:lvl4pPr marL="1828800" marR="0" lvl="3"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4pPr>
            <a:lvl5pPr marL="2286000" marR="0" lvl="4"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5pPr>
            <a:lvl6pPr marL="2743200" marR="0" lvl="5"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6pPr>
            <a:lvl7pPr marL="3200400" marR="0" lvl="6"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7pPr>
            <a:lvl8pPr marL="3657600" marR="0" lvl="7"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8pPr>
            <a:lvl9pPr marL="4114800" marR="0" lvl="8" indent="-228600" algn="l" rtl="0">
              <a:lnSpc>
                <a:spcPct val="115000"/>
              </a:lnSpc>
              <a:spcBef>
                <a:spcPts val="1600"/>
              </a:spcBef>
              <a:spcAft>
                <a:spcPts val="160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9pPr>
          </a:lstStyle>
          <a:p>
            <a:endParaRPr/>
          </a:p>
        </p:txBody>
      </p:sp>
      <p:sp>
        <p:nvSpPr>
          <p:cNvPr id="36" name="Google Shape;36;p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7" name="Google Shape;37;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44000" y="4124900"/>
            <a:ext cx="1482899" cy="7974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Georgia"/>
                <a:ea typeface="Georgia"/>
                <a:cs typeface="Georgia"/>
                <a:sym typeface="Georgia"/>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40" name="Google Shape;40;p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44000" y="4124900"/>
            <a:ext cx="1482899" cy="7974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Old Standard TT"/>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Clr>
                <a:schemeClr val="dk1"/>
              </a:buClr>
              <a:buSzPts val="2400"/>
              <a:buFont typeface="Old Standard TT"/>
              <a:buNone/>
              <a:defRPr sz="24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2400"/>
              <a:buFont typeface="Old Standard TT"/>
              <a:buNone/>
              <a:defRPr sz="24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2400"/>
              <a:buFont typeface="Old Standard TT"/>
              <a:buNone/>
              <a:defRPr sz="24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2400"/>
              <a:buFont typeface="Old Standard TT"/>
              <a:buNone/>
              <a:defRPr sz="24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2400"/>
              <a:buFont typeface="Old Standard TT"/>
              <a:buNone/>
              <a:defRPr sz="24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2400"/>
              <a:buFont typeface="Old Standard TT"/>
              <a:buNone/>
              <a:defRPr sz="24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2400"/>
              <a:buFont typeface="Old Standard TT"/>
              <a:buNone/>
              <a:defRPr sz="24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2400"/>
              <a:buFont typeface="Old Standard TT"/>
              <a:buNone/>
              <a:defRPr sz="2400">
                <a:solidFill>
                  <a:schemeClr val="dk1"/>
                </a:solidFill>
                <a:latin typeface="Old Standard TT"/>
                <a:ea typeface="Old Standard TT"/>
                <a:cs typeface="Old Standard TT"/>
                <a:sym typeface="Old Standard TT"/>
              </a:defRPr>
            </a:lvl9pPr>
          </a:lstStyle>
          <a:p>
            <a:endParaRPr/>
          </a:p>
        </p:txBody>
      </p:sp>
      <p:sp>
        <p:nvSpPr>
          <p:cNvPr id="44" name="Google Shape;44;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1"/>
              </a:buClr>
              <a:buSzPts val="1200"/>
              <a:buFont typeface="Old Standard TT"/>
              <a:buNone/>
              <a:defRPr sz="1200" b="0" i="0" u="none" strike="noStrike" cap="none">
                <a:solidFill>
                  <a:schemeClr val="dk1"/>
                </a:solidFill>
                <a:latin typeface="Arimo"/>
                <a:ea typeface="Arimo"/>
                <a:cs typeface="Arimo"/>
                <a:sym typeface="Arimo"/>
              </a:defRPr>
            </a:lvl1pPr>
            <a:lvl2pPr marL="914400" marR="0" lvl="1"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2pPr>
            <a:lvl3pPr marL="1371600" marR="0" lvl="2"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3pPr>
            <a:lvl4pPr marL="1828800" marR="0" lvl="3"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4pPr>
            <a:lvl5pPr marL="2286000" marR="0" lvl="4"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5pPr>
            <a:lvl6pPr marL="2743200" marR="0" lvl="5"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6pPr>
            <a:lvl7pPr marL="3200400" marR="0" lvl="6"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7pPr>
            <a:lvl8pPr marL="3657600" marR="0" lvl="7" indent="-228600" algn="l" rtl="0">
              <a:lnSpc>
                <a:spcPct val="115000"/>
              </a:lnSpc>
              <a:spcBef>
                <a:spcPts val="1600"/>
              </a:spcBef>
              <a:spcAft>
                <a:spcPts val="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8pPr>
            <a:lvl9pPr marL="4114800" marR="0" lvl="8" indent="-228600" algn="l" rtl="0">
              <a:lnSpc>
                <a:spcPct val="115000"/>
              </a:lnSpc>
              <a:spcBef>
                <a:spcPts val="1600"/>
              </a:spcBef>
              <a:spcAft>
                <a:spcPts val="1600"/>
              </a:spcAft>
              <a:buClr>
                <a:schemeClr val="dk1"/>
              </a:buClr>
              <a:buSzPts val="1200"/>
              <a:buFont typeface="Old Standard TT"/>
              <a:buNone/>
              <a:defRPr sz="1200" b="0" i="0" u="none" strike="noStrike" cap="none">
                <a:solidFill>
                  <a:schemeClr val="dk1"/>
                </a:solidFill>
                <a:latin typeface="Old Standard TT"/>
                <a:ea typeface="Old Standard TT"/>
                <a:cs typeface="Old Standard TT"/>
                <a:sym typeface="Old Standard TT"/>
              </a:defRPr>
            </a:lvl9pPr>
          </a:lstStyle>
          <a:p>
            <a:endParaRPr/>
          </a:p>
        </p:txBody>
      </p:sp>
      <p:sp>
        <p:nvSpPr>
          <p:cNvPr id="45" name="Google Shape;45;p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46" name="Google Shape;46;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44000" y="4124900"/>
            <a:ext cx="1482899" cy="7974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
        <p:cNvGrpSpPr/>
        <p:nvPr/>
      </p:nvGrpSpPr>
      <p:grpSpPr>
        <a:xfrm>
          <a:off x="0" y="0"/>
          <a:ext cx="0" cy="0"/>
          <a:chOff x="0" y="0"/>
          <a:chExt cx="0" cy="0"/>
        </a:xfrm>
      </p:grpSpPr>
      <p:sp>
        <p:nvSpPr>
          <p:cNvPr id="48" name="Google Shape;48;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9" name="Google Shape;49;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50" name="Google Shape;50;p9"/>
          <p:cNvSpPr txBox="1">
            <a:spLocks noGrp="1"/>
          </p:cNvSpPr>
          <p:nvPr>
            <p:ph type="title"/>
          </p:nvPr>
        </p:nvSpPr>
        <p:spPr>
          <a:xfrm>
            <a:off x="265500" y="1382350"/>
            <a:ext cx="4045200" cy="13332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lt2"/>
              </a:buClr>
              <a:buSzPts val="4200"/>
              <a:buFont typeface="Old Standard TT"/>
              <a:buNone/>
              <a:defRPr sz="4200" b="0" i="0" u="none" strike="noStrike" cap="none">
                <a:solidFill>
                  <a:schemeClr val="lt2"/>
                </a:solidFill>
                <a:latin typeface="Old Standard TT"/>
                <a:ea typeface="Old Standard TT"/>
                <a:cs typeface="Old Standard TT"/>
                <a:sym typeface="Old Standard TT"/>
              </a:defRPr>
            </a:lvl1pPr>
            <a:lvl2pPr lvl="1" algn="ctr" rtl="0">
              <a:spcBef>
                <a:spcPts val="0"/>
              </a:spcBef>
              <a:spcAft>
                <a:spcPts val="0"/>
              </a:spcAft>
              <a:buClr>
                <a:schemeClr val="lt2"/>
              </a:buClr>
              <a:buSzPts val="4200"/>
              <a:buFont typeface="Old Standard TT"/>
              <a:buNone/>
              <a:defRPr sz="4200">
                <a:solidFill>
                  <a:schemeClr val="lt2"/>
                </a:solidFill>
                <a:latin typeface="Old Standard TT"/>
                <a:ea typeface="Old Standard TT"/>
                <a:cs typeface="Old Standard TT"/>
                <a:sym typeface="Old Standard TT"/>
              </a:defRPr>
            </a:lvl2pPr>
            <a:lvl3pPr lvl="2" algn="ctr" rtl="0">
              <a:spcBef>
                <a:spcPts val="0"/>
              </a:spcBef>
              <a:spcAft>
                <a:spcPts val="0"/>
              </a:spcAft>
              <a:buClr>
                <a:schemeClr val="lt2"/>
              </a:buClr>
              <a:buSzPts val="4200"/>
              <a:buFont typeface="Old Standard TT"/>
              <a:buNone/>
              <a:defRPr sz="4200">
                <a:solidFill>
                  <a:schemeClr val="lt2"/>
                </a:solidFill>
                <a:latin typeface="Old Standard TT"/>
                <a:ea typeface="Old Standard TT"/>
                <a:cs typeface="Old Standard TT"/>
                <a:sym typeface="Old Standard TT"/>
              </a:defRPr>
            </a:lvl3pPr>
            <a:lvl4pPr lvl="3" algn="ctr" rtl="0">
              <a:spcBef>
                <a:spcPts val="0"/>
              </a:spcBef>
              <a:spcAft>
                <a:spcPts val="0"/>
              </a:spcAft>
              <a:buClr>
                <a:schemeClr val="lt2"/>
              </a:buClr>
              <a:buSzPts val="4200"/>
              <a:buFont typeface="Old Standard TT"/>
              <a:buNone/>
              <a:defRPr sz="4200">
                <a:solidFill>
                  <a:schemeClr val="lt2"/>
                </a:solidFill>
                <a:latin typeface="Old Standard TT"/>
                <a:ea typeface="Old Standard TT"/>
                <a:cs typeface="Old Standard TT"/>
                <a:sym typeface="Old Standard TT"/>
              </a:defRPr>
            </a:lvl4pPr>
            <a:lvl5pPr lvl="4" algn="ctr" rtl="0">
              <a:spcBef>
                <a:spcPts val="0"/>
              </a:spcBef>
              <a:spcAft>
                <a:spcPts val="0"/>
              </a:spcAft>
              <a:buClr>
                <a:schemeClr val="lt2"/>
              </a:buClr>
              <a:buSzPts val="4200"/>
              <a:buFont typeface="Old Standard TT"/>
              <a:buNone/>
              <a:defRPr sz="4200">
                <a:solidFill>
                  <a:schemeClr val="lt2"/>
                </a:solidFill>
                <a:latin typeface="Old Standard TT"/>
                <a:ea typeface="Old Standard TT"/>
                <a:cs typeface="Old Standard TT"/>
                <a:sym typeface="Old Standard TT"/>
              </a:defRPr>
            </a:lvl5pPr>
            <a:lvl6pPr lvl="5" algn="ctr" rtl="0">
              <a:spcBef>
                <a:spcPts val="0"/>
              </a:spcBef>
              <a:spcAft>
                <a:spcPts val="0"/>
              </a:spcAft>
              <a:buClr>
                <a:schemeClr val="lt2"/>
              </a:buClr>
              <a:buSzPts val="4200"/>
              <a:buFont typeface="Old Standard TT"/>
              <a:buNone/>
              <a:defRPr sz="4200">
                <a:solidFill>
                  <a:schemeClr val="lt2"/>
                </a:solidFill>
                <a:latin typeface="Old Standard TT"/>
                <a:ea typeface="Old Standard TT"/>
                <a:cs typeface="Old Standard TT"/>
                <a:sym typeface="Old Standard TT"/>
              </a:defRPr>
            </a:lvl6pPr>
            <a:lvl7pPr lvl="6" algn="ctr" rtl="0">
              <a:spcBef>
                <a:spcPts val="0"/>
              </a:spcBef>
              <a:spcAft>
                <a:spcPts val="0"/>
              </a:spcAft>
              <a:buClr>
                <a:schemeClr val="lt2"/>
              </a:buClr>
              <a:buSzPts val="4200"/>
              <a:buFont typeface="Old Standard TT"/>
              <a:buNone/>
              <a:defRPr sz="4200">
                <a:solidFill>
                  <a:schemeClr val="lt2"/>
                </a:solidFill>
                <a:latin typeface="Old Standard TT"/>
                <a:ea typeface="Old Standard TT"/>
                <a:cs typeface="Old Standard TT"/>
                <a:sym typeface="Old Standard TT"/>
              </a:defRPr>
            </a:lvl7pPr>
            <a:lvl8pPr lvl="7" algn="ctr" rtl="0">
              <a:spcBef>
                <a:spcPts val="0"/>
              </a:spcBef>
              <a:spcAft>
                <a:spcPts val="0"/>
              </a:spcAft>
              <a:buClr>
                <a:schemeClr val="lt2"/>
              </a:buClr>
              <a:buSzPts val="4200"/>
              <a:buFont typeface="Old Standard TT"/>
              <a:buNone/>
              <a:defRPr sz="4200">
                <a:solidFill>
                  <a:schemeClr val="lt2"/>
                </a:solidFill>
                <a:latin typeface="Old Standard TT"/>
                <a:ea typeface="Old Standard TT"/>
                <a:cs typeface="Old Standard TT"/>
                <a:sym typeface="Old Standard TT"/>
              </a:defRPr>
            </a:lvl8pPr>
            <a:lvl9pPr lvl="8" algn="ctr" rtl="0">
              <a:spcBef>
                <a:spcPts val="0"/>
              </a:spcBef>
              <a:spcAft>
                <a:spcPts val="0"/>
              </a:spcAft>
              <a:buClr>
                <a:schemeClr val="lt2"/>
              </a:buClr>
              <a:buSzPts val="4200"/>
              <a:buFont typeface="Old Standard TT"/>
              <a:buNone/>
              <a:defRPr sz="4200">
                <a:solidFill>
                  <a:schemeClr val="lt2"/>
                </a:solidFill>
                <a:latin typeface="Old Standard TT"/>
                <a:ea typeface="Old Standard TT"/>
                <a:cs typeface="Old Standard TT"/>
                <a:sym typeface="Old Standard TT"/>
              </a:defRPr>
            </a:lvl9pPr>
          </a:lstStyle>
          <a:p>
            <a:endParaRPr/>
          </a:p>
        </p:txBody>
      </p:sp>
      <p:sp>
        <p:nvSpPr>
          <p:cNvPr id="51" name="Google Shape;51;p9"/>
          <p:cNvSpPr txBox="1">
            <a:spLocks noGrp="1"/>
          </p:cNvSpPr>
          <p:nvPr>
            <p:ph type="subTitle" idx="1"/>
          </p:nvPr>
        </p:nvSpPr>
        <p:spPr>
          <a:xfrm>
            <a:off x="265500" y="2769000"/>
            <a:ext cx="4045200" cy="13455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1pPr>
            <a:lvl2pPr marR="0" lvl="1"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2pPr>
            <a:lvl3pPr marR="0" lvl="2"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3pPr>
            <a:lvl4pPr marR="0" lvl="3"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4pPr>
            <a:lvl5pPr marR="0" lvl="4"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5pPr>
            <a:lvl6pPr marR="0" lvl="5"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6pPr>
            <a:lvl7pPr marR="0" lvl="6"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7pPr>
            <a:lvl8pPr marR="0" lvl="7"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8pPr>
            <a:lvl9pPr marR="0" lvl="8"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9pPr>
          </a:lstStyle>
          <a:p>
            <a:endParaRPr/>
          </a:p>
        </p:txBody>
      </p:sp>
      <p:sp>
        <p:nvSpPr>
          <p:cNvPr id="52" name="Google Shape;52;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accent1"/>
              </a:buClr>
              <a:buSzPts val="1800"/>
              <a:buFont typeface="Old Standard TT"/>
              <a:buNone/>
              <a:defRPr sz="1800" b="0" i="0" u="none" strike="noStrike" cap="none">
                <a:solidFill>
                  <a:schemeClr val="accent1"/>
                </a:solidFill>
                <a:latin typeface="Old Standard TT"/>
                <a:ea typeface="Old Standard TT"/>
                <a:cs typeface="Old Standard TT"/>
                <a:sym typeface="Old Standard TT"/>
              </a:defRPr>
            </a:lvl1pPr>
            <a:lvl2pPr marL="914400" marR="0" lvl="1" indent="-228600" algn="l" rtl="0">
              <a:lnSpc>
                <a:spcPct val="115000"/>
              </a:lnSpc>
              <a:spcBef>
                <a:spcPts val="1600"/>
              </a:spcBef>
              <a:spcAft>
                <a:spcPts val="0"/>
              </a:spcAft>
              <a:buClr>
                <a:schemeClr val="accent1"/>
              </a:buClr>
              <a:buSzPts val="1400"/>
              <a:buFont typeface="Old Standard TT"/>
              <a:buNone/>
              <a:defRPr sz="1400" b="0" i="0" u="none" strike="noStrike" cap="none">
                <a:solidFill>
                  <a:schemeClr val="accent1"/>
                </a:solidFill>
                <a:latin typeface="Old Standard TT"/>
                <a:ea typeface="Old Standard TT"/>
                <a:cs typeface="Old Standard TT"/>
                <a:sym typeface="Old Standard TT"/>
              </a:defRPr>
            </a:lvl2pPr>
            <a:lvl3pPr marL="1371600" marR="0" lvl="2" indent="-228600" algn="l" rtl="0">
              <a:lnSpc>
                <a:spcPct val="115000"/>
              </a:lnSpc>
              <a:spcBef>
                <a:spcPts val="1600"/>
              </a:spcBef>
              <a:spcAft>
                <a:spcPts val="0"/>
              </a:spcAft>
              <a:buClr>
                <a:schemeClr val="accent1"/>
              </a:buClr>
              <a:buSzPts val="1400"/>
              <a:buFont typeface="Old Standard TT"/>
              <a:buNone/>
              <a:defRPr sz="1400" b="0" i="0" u="none" strike="noStrike" cap="none">
                <a:solidFill>
                  <a:schemeClr val="accent1"/>
                </a:solidFill>
                <a:latin typeface="Old Standard TT"/>
                <a:ea typeface="Old Standard TT"/>
                <a:cs typeface="Old Standard TT"/>
                <a:sym typeface="Old Standard TT"/>
              </a:defRPr>
            </a:lvl3pPr>
            <a:lvl4pPr marL="1828800" marR="0" lvl="3" indent="-228600" algn="l" rtl="0">
              <a:lnSpc>
                <a:spcPct val="115000"/>
              </a:lnSpc>
              <a:spcBef>
                <a:spcPts val="1600"/>
              </a:spcBef>
              <a:spcAft>
                <a:spcPts val="0"/>
              </a:spcAft>
              <a:buClr>
                <a:schemeClr val="accent1"/>
              </a:buClr>
              <a:buSzPts val="1400"/>
              <a:buFont typeface="Old Standard TT"/>
              <a:buNone/>
              <a:defRPr sz="1400" b="0" i="0" u="none" strike="noStrike" cap="none">
                <a:solidFill>
                  <a:schemeClr val="accent1"/>
                </a:solidFill>
                <a:latin typeface="Old Standard TT"/>
                <a:ea typeface="Old Standard TT"/>
                <a:cs typeface="Old Standard TT"/>
                <a:sym typeface="Old Standard TT"/>
              </a:defRPr>
            </a:lvl4pPr>
            <a:lvl5pPr marL="2286000" marR="0" lvl="4" indent="-228600" algn="l" rtl="0">
              <a:lnSpc>
                <a:spcPct val="115000"/>
              </a:lnSpc>
              <a:spcBef>
                <a:spcPts val="1600"/>
              </a:spcBef>
              <a:spcAft>
                <a:spcPts val="0"/>
              </a:spcAft>
              <a:buClr>
                <a:schemeClr val="accent1"/>
              </a:buClr>
              <a:buSzPts val="1400"/>
              <a:buFont typeface="Old Standard TT"/>
              <a:buNone/>
              <a:defRPr sz="1400" b="0" i="0" u="none" strike="noStrike" cap="none">
                <a:solidFill>
                  <a:schemeClr val="accent1"/>
                </a:solidFill>
                <a:latin typeface="Old Standard TT"/>
                <a:ea typeface="Old Standard TT"/>
                <a:cs typeface="Old Standard TT"/>
                <a:sym typeface="Old Standard TT"/>
              </a:defRPr>
            </a:lvl5pPr>
            <a:lvl6pPr marL="2743200" marR="0" lvl="5" indent="-228600" algn="l" rtl="0">
              <a:lnSpc>
                <a:spcPct val="115000"/>
              </a:lnSpc>
              <a:spcBef>
                <a:spcPts val="1600"/>
              </a:spcBef>
              <a:spcAft>
                <a:spcPts val="0"/>
              </a:spcAft>
              <a:buClr>
                <a:schemeClr val="accent1"/>
              </a:buClr>
              <a:buSzPts val="1400"/>
              <a:buFont typeface="Old Standard TT"/>
              <a:buNone/>
              <a:defRPr sz="1400" b="0" i="0" u="none" strike="noStrike" cap="none">
                <a:solidFill>
                  <a:schemeClr val="accent1"/>
                </a:solidFill>
                <a:latin typeface="Old Standard TT"/>
                <a:ea typeface="Old Standard TT"/>
                <a:cs typeface="Old Standard TT"/>
                <a:sym typeface="Old Standard TT"/>
              </a:defRPr>
            </a:lvl6pPr>
            <a:lvl7pPr marL="3200400" marR="0" lvl="6" indent="-228600" algn="l" rtl="0">
              <a:lnSpc>
                <a:spcPct val="115000"/>
              </a:lnSpc>
              <a:spcBef>
                <a:spcPts val="1600"/>
              </a:spcBef>
              <a:spcAft>
                <a:spcPts val="0"/>
              </a:spcAft>
              <a:buClr>
                <a:schemeClr val="accent1"/>
              </a:buClr>
              <a:buSzPts val="1400"/>
              <a:buFont typeface="Old Standard TT"/>
              <a:buNone/>
              <a:defRPr sz="1400" b="0" i="0" u="none" strike="noStrike" cap="none">
                <a:solidFill>
                  <a:schemeClr val="accent1"/>
                </a:solidFill>
                <a:latin typeface="Old Standard TT"/>
                <a:ea typeface="Old Standard TT"/>
                <a:cs typeface="Old Standard TT"/>
                <a:sym typeface="Old Standard TT"/>
              </a:defRPr>
            </a:lvl7pPr>
            <a:lvl8pPr marL="3657600" marR="0" lvl="7" indent="-228600" algn="l" rtl="0">
              <a:lnSpc>
                <a:spcPct val="115000"/>
              </a:lnSpc>
              <a:spcBef>
                <a:spcPts val="1600"/>
              </a:spcBef>
              <a:spcAft>
                <a:spcPts val="0"/>
              </a:spcAft>
              <a:buClr>
                <a:schemeClr val="accent1"/>
              </a:buClr>
              <a:buSzPts val="1400"/>
              <a:buFont typeface="Old Standard TT"/>
              <a:buNone/>
              <a:defRPr sz="1400" b="0" i="0" u="none" strike="noStrike" cap="none">
                <a:solidFill>
                  <a:schemeClr val="accent1"/>
                </a:solidFill>
                <a:latin typeface="Old Standard TT"/>
                <a:ea typeface="Old Standard TT"/>
                <a:cs typeface="Old Standard TT"/>
                <a:sym typeface="Old Standard TT"/>
              </a:defRPr>
            </a:lvl8pPr>
            <a:lvl9pPr marL="4114800" marR="0" lvl="8" indent="-228600" algn="l" rtl="0">
              <a:lnSpc>
                <a:spcPct val="115000"/>
              </a:lnSpc>
              <a:spcBef>
                <a:spcPts val="1600"/>
              </a:spcBef>
              <a:spcAft>
                <a:spcPts val="1600"/>
              </a:spcAft>
              <a:buClr>
                <a:schemeClr val="accent1"/>
              </a:buClr>
              <a:buSzPts val="1400"/>
              <a:buFont typeface="Old Standard TT"/>
              <a:buNone/>
              <a:defRPr sz="1400" b="0" i="0" u="none" strike="noStrike" cap="none">
                <a:solidFill>
                  <a:schemeClr val="accent1"/>
                </a:solidFill>
                <a:latin typeface="Old Standard TT"/>
                <a:ea typeface="Old Standard TT"/>
                <a:cs typeface="Old Standard TT"/>
                <a:sym typeface="Old Standard TT"/>
              </a:defRPr>
            </a:lvl9pPr>
          </a:lstStyle>
          <a:p>
            <a:endParaRPr/>
          </a:p>
        </p:txBody>
      </p:sp>
      <p:sp>
        <p:nvSpPr>
          <p:cNvPr id="53" name="Google Shape;53;p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L="0" marR="0" lvl="2"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L="0" marR="0" lvl="3"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L="0" marR="0" lvl="4"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L="0" marR="0" lvl="6"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L="0" marR="0" lvl="7"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L="0" marR="0" lvl="8" indent="0"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54" name="Google Shape;54;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44000" y="4124900"/>
            <a:ext cx="1482899" cy="7974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Old Standard TT"/>
              <a:buNone/>
              <a:defRPr sz="1800" b="0" i="0" u="none" strike="noStrike" cap="none">
                <a:solidFill>
                  <a:schemeClr val="dk1"/>
                </a:solidFill>
                <a:latin typeface="Old Standard TT"/>
                <a:ea typeface="Old Standard TT"/>
                <a:cs typeface="Old Standard TT"/>
                <a:sym typeface="Old Standard TT"/>
              </a:defRPr>
            </a:lvl1pPr>
            <a:lvl2pPr marL="914400" marR="0" lvl="1" indent="-228600" algn="l" rtl="0">
              <a:lnSpc>
                <a:spcPct val="115000"/>
              </a:lnSpc>
              <a:spcBef>
                <a:spcPts val="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2pPr>
            <a:lvl3pPr marL="1371600" marR="0" lvl="2"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3pPr>
            <a:lvl4pPr marL="1828800" marR="0" lvl="3"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4pPr>
            <a:lvl5pPr marL="2286000" marR="0" lvl="4"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5pPr>
            <a:lvl6pPr marL="2743200" marR="0" lvl="5"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6pPr>
            <a:lvl7pPr marL="3200400" marR="0" lvl="6"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7pPr>
            <a:lvl8pPr marL="3657600" marR="0" lvl="7"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8pPr>
            <a:lvl9pPr marL="4114800" marR="0" lvl="8" indent="-228600" algn="l" rtl="0">
              <a:lnSpc>
                <a:spcPct val="115000"/>
              </a:lnSpc>
              <a:spcBef>
                <a:spcPts val="1600"/>
              </a:spcBef>
              <a:spcAft>
                <a:spcPts val="160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9pPr>
          </a:lstStyle>
          <a:p>
            <a:endParaRPr/>
          </a:p>
        </p:txBody>
      </p:sp>
      <p:sp>
        <p:nvSpPr>
          <p:cNvPr id="57" name="Google Shape;57;p1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58" name="Google Shape;58;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44000" y="4124900"/>
            <a:ext cx="1482899" cy="7974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11700" y="1039650"/>
            <a:ext cx="8520600" cy="2106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4000"/>
              <a:buFont typeface="Old Standard TT"/>
              <a:buNone/>
              <a:defRPr sz="14000" b="1" i="0" u="none" strike="noStrike" cap="none">
                <a:solidFill>
                  <a:schemeClr val="dk1"/>
                </a:solidFill>
                <a:latin typeface="Old Standard TT"/>
                <a:ea typeface="Old Standard TT"/>
                <a:cs typeface="Old Standard TT"/>
                <a:sym typeface="Old Standard TT"/>
              </a:defRPr>
            </a:lvl1pPr>
            <a:lvl2pPr lvl="1" algn="ctr" rtl="0">
              <a:spcBef>
                <a:spcPts val="0"/>
              </a:spcBef>
              <a:spcAft>
                <a:spcPts val="0"/>
              </a:spcAft>
              <a:buClr>
                <a:schemeClr val="dk1"/>
              </a:buClr>
              <a:buSzPts val="14000"/>
              <a:buFont typeface="Old Standard TT"/>
              <a:buNone/>
              <a:defRPr sz="14000" b="1">
                <a:solidFill>
                  <a:schemeClr val="dk1"/>
                </a:solidFill>
                <a:latin typeface="Old Standard TT"/>
                <a:ea typeface="Old Standard TT"/>
                <a:cs typeface="Old Standard TT"/>
                <a:sym typeface="Old Standard TT"/>
              </a:defRPr>
            </a:lvl2pPr>
            <a:lvl3pPr lvl="2" algn="ctr" rtl="0">
              <a:spcBef>
                <a:spcPts val="0"/>
              </a:spcBef>
              <a:spcAft>
                <a:spcPts val="0"/>
              </a:spcAft>
              <a:buClr>
                <a:schemeClr val="dk1"/>
              </a:buClr>
              <a:buSzPts val="14000"/>
              <a:buFont typeface="Old Standard TT"/>
              <a:buNone/>
              <a:defRPr sz="14000" b="1">
                <a:solidFill>
                  <a:schemeClr val="dk1"/>
                </a:solidFill>
                <a:latin typeface="Old Standard TT"/>
                <a:ea typeface="Old Standard TT"/>
                <a:cs typeface="Old Standard TT"/>
                <a:sym typeface="Old Standard TT"/>
              </a:defRPr>
            </a:lvl3pPr>
            <a:lvl4pPr lvl="3" algn="ctr" rtl="0">
              <a:spcBef>
                <a:spcPts val="0"/>
              </a:spcBef>
              <a:spcAft>
                <a:spcPts val="0"/>
              </a:spcAft>
              <a:buClr>
                <a:schemeClr val="dk1"/>
              </a:buClr>
              <a:buSzPts val="14000"/>
              <a:buFont typeface="Old Standard TT"/>
              <a:buNone/>
              <a:defRPr sz="14000" b="1">
                <a:solidFill>
                  <a:schemeClr val="dk1"/>
                </a:solidFill>
                <a:latin typeface="Old Standard TT"/>
                <a:ea typeface="Old Standard TT"/>
                <a:cs typeface="Old Standard TT"/>
                <a:sym typeface="Old Standard TT"/>
              </a:defRPr>
            </a:lvl4pPr>
            <a:lvl5pPr lvl="4" algn="ctr" rtl="0">
              <a:spcBef>
                <a:spcPts val="0"/>
              </a:spcBef>
              <a:spcAft>
                <a:spcPts val="0"/>
              </a:spcAft>
              <a:buClr>
                <a:schemeClr val="dk1"/>
              </a:buClr>
              <a:buSzPts val="14000"/>
              <a:buFont typeface="Old Standard TT"/>
              <a:buNone/>
              <a:defRPr sz="14000" b="1">
                <a:solidFill>
                  <a:schemeClr val="dk1"/>
                </a:solidFill>
                <a:latin typeface="Old Standard TT"/>
                <a:ea typeface="Old Standard TT"/>
                <a:cs typeface="Old Standard TT"/>
                <a:sym typeface="Old Standard TT"/>
              </a:defRPr>
            </a:lvl5pPr>
            <a:lvl6pPr lvl="5" algn="ctr" rtl="0">
              <a:spcBef>
                <a:spcPts val="0"/>
              </a:spcBef>
              <a:spcAft>
                <a:spcPts val="0"/>
              </a:spcAft>
              <a:buClr>
                <a:schemeClr val="dk1"/>
              </a:buClr>
              <a:buSzPts val="14000"/>
              <a:buFont typeface="Old Standard TT"/>
              <a:buNone/>
              <a:defRPr sz="14000" b="1">
                <a:solidFill>
                  <a:schemeClr val="dk1"/>
                </a:solidFill>
                <a:latin typeface="Old Standard TT"/>
                <a:ea typeface="Old Standard TT"/>
                <a:cs typeface="Old Standard TT"/>
                <a:sym typeface="Old Standard TT"/>
              </a:defRPr>
            </a:lvl6pPr>
            <a:lvl7pPr lvl="6" algn="ctr" rtl="0">
              <a:spcBef>
                <a:spcPts val="0"/>
              </a:spcBef>
              <a:spcAft>
                <a:spcPts val="0"/>
              </a:spcAft>
              <a:buClr>
                <a:schemeClr val="dk1"/>
              </a:buClr>
              <a:buSzPts val="14000"/>
              <a:buFont typeface="Old Standard TT"/>
              <a:buNone/>
              <a:defRPr sz="14000" b="1">
                <a:solidFill>
                  <a:schemeClr val="dk1"/>
                </a:solidFill>
                <a:latin typeface="Old Standard TT"/>
                <a:ea typeface="Old Standard TT"/>
                <a:cs typeface="Old Standard TT"/>
                <a:sym typeface="Old Standard TT"/>
              </a:defRPr>
            </a:lvl7pPr>
            <a:lvl8pPr lvl="7" algn="ctr" rtl="0">
              <a:spcBef>
                <a:spcPts val="0"/>
              </a:spcBef>
              <a:spcAft>
                <a:spcPts val="0"/>
              </a:spcAft>
              <a:buClr>
                <a:schemeClr val="dk1"/>
              </a:buClr>
              <a:buSzPts val="14000"/>
              <a:buFont typeface="Old Standard TT"/>
              <a:buNone/>
              <a:defRPr sz="14000" b="1">
                <a:solidFill>
                  <a:schemeClr val="dk1"/>
                </a:solidFill>
                <a:latin typeface="Old Standard TT"/>
                <a:ea typeface="Old Standard TT"/>
                <a:cs typeface="Old Standard TT"/>
                <a:sym typeface="Old Standard TT"/>
              </a:defRPr>
            </a:lvl8pPr>
            <a:lvl9pPr lvl="8" algn="ctr" rtl="0">
              <a:spcBef>
                <a:spcPts val="0"/>
              </a:spcBef>
              <a:spcAft>
                <a:spcPts val="0"/>
              </a:spcAft>
              <a:buClr>
                <a:schemeClr val="dk1"/>
              </a:buClr>
              <a:buSzPts val="14000"/>
              <a:buFont typeface="Old Standard TT"/>
              <a:buNone/>
              <a:defRPr sz="14000" b="1">
                <a:solidFill>
                  <a:schemeClr val="dk1"/>
                </a:solidFill>
                <a:latin typeface="Old Standard TT"/>
                <a:ea typeface="Old Standard TT"/>
                <a:cs typeface="Old Standard TT"/>
                <a:sym typeface="Old Standard TT"/>
              </a:defRPr>
            </a:lvl9pPr>
          </a:lstStyle>
          <a:p>
            <a:endParaRPr/>
          </a:p>
        </p:txBody>
      </p:sp>
      <p:sp>
        <p:nvSpPr>
          <p:cNvPr id="61" name="Google Shape;61;p11"/>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1"/>
              </a:buClr>
              <a:buSzPts val="1800"/>
              <a:buFont typeface="Old Standard TT"/>
              <a:buNone/>
              <a:defRPr sz="1800" b="0" i="0" u="none" strike="noStrike" cap="none">
                <a:solidFill>
                  <a:schemeClr val="dk1"/>
                </a:solidFill>
                <a:latin typeface="Old Standard TT"/>
                <a:ea typeface="Old Standard TT"/>
                <a:cs typeface="Old Standard TT"/>
                <a:sym typeface="Old Standard TT"/>
              </a:defRPr>
            </a:lvl1pPr>
            <a:lvl2pPr marL="914400" marR="0" lvl="1" indent="-228600" algn="ctr"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2pPr>
            <a:lvl3pPr marL="1371600" marR="0" lvl="2" indent="-228600" algn="ctr"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3pPr>
            <a:lvl4pPr marL="1828800" marR="0" lvl="3" indent="-228600" algn="ctr"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4pPr>
            <a:lvl5pPr marL="2286000" marR="0" lvl="4" indent="-228600" algn="ctr"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5pPr>
            <a:lvl6pPr marL="2743200" marR="0" lvl="5" indent="-228600" algn="ctr"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6pPr>
            <a:lvl7pPr marL="3200400" marR="0" lvl="6" indent="-228600" algn="ctr"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7pPr>
            <a:lvl8pPr marL="3657600" marR="0" lvl="7" indent="-228600" algn="ctr"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8pPr>
            <a:lvl9pPr marL="4114800" marR="0" lvl="8" indent="-228600" algn="ctr" rtl="0">
              <a:lnSpc>
                <a:spcPct val="115000"/>
              </a:lnSpc>
              <a:spcBef>
                <a:spcPts val="1600"/>
              </a:spcBef>
              <a:spcAft>
                <a:spcPts val="160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9pPr>
          </a:lstStyle>
          <a:p>
            <a:endParaRPr/>
          </a:p>
        </p:txBody>
      </p:sp>
      <p:sp>
        <p:nvSpPr>
          <p:cNvPr id="62" name="Google Shape;62;p1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44000" y="4124900"/>
            <a:ext cx="1482899" cy="7974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Old Standard TT"/>
              <a:buNone/>
              <a:defRPr sz="1800" b="0" i="0" u="none" strike="noStrike" cap="none">
                <a:solidFill>
                  <a:schemeClr val="dk1"/>
                </a:solidFill>
                <a:latin typeface="Old Standard TT"/>
                <a:ea typeface="Old Standard TT"/>
                <a:cs typeface="Old Standard TT"/>
                <a:sym typeface="Old Standard TT"/>
              </a:defRPr>
            </a:lvl1pPr>
            <a:lvl2pPr marL="914400" marR="0" lvl="1"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2pPr>
            <a:lvl3pPr marL="1371600" marR="0" lvl="2"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3pPr>
            <a:lvl4pPr marL="1828800" marR="0" lvl="3"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4pPr>
            <a:lvl5pPr marL="2286000" marR="0" lvl="4"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5pPr>
            <a:lvl6pPr marL="2743200" marR="0" lvl="5"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6pPr>
            <a:lvl7pPr marL="3200400" marR="0" lvl="6"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7pPr>
            <a:lvl8pPr marL="3657600" marR="0" lvl="7" indent="-228600" algn="l" rtl="0">
              <a:lnSpc>
                <a:spcPct val="115000"/>
              </a:lnSpc>
              <a:spcBef>
                <a:spcPts val="1600"/>
              </a:spcBef>
              <a:spcAft>
                <a:spcPts val="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8pPr>
            <a:lvl9pPr marL="4114800" marR="0" lvl="8" indent="-228600" algn="l" rtl="0">
              <a:lnSpc>
                <a:spcPct val="115000"/>
              </a:lnSpc>
              <a:spcBef>
                <a:spcPts val="1600"/>
              </a:spcBef>
              <a:spcAft>
                <a:spcPts val="1600"/>
              </a:spcAft>
              <a:buClr>
                <a:schemeClr val="dk1"/>
              </a:buClr>
              <a:buSzPts val="1400"/>
              <a:buFont typeface="Old Standard TT"/>
              <a:buNone/>
              <a:defRPr sz="1400" b="0" i="0" u="none" strike="noStrike" cap="none">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000"/>
              <a:buFont typeface="Old Standard TT"/>
              <a:buNone/>
              <a:defRPr sz="1000" b="0" i="0" u="none" strike="noStrike" cap="none">
                <a:solidFill>
                  <a:schemeClr val="dk1"/>
                </a:solidFill>
                <a:latin typeface="Old Standard TT"/>
                <a:ea typeface="Old Standard TT"/>
                <a:cs typeface="Old Standard TT"/>
                <a:sym typeface="Old Standard TT"/>
              </a:defRPr>
            </a:lvl1pPr>
            <a:lvl2pPr marL="0" marR="0" lvl="1" indent="0" algn="r" rtl="0">
              <a:lnSpc>
                <a:spcPct val="100000"/>
              </a:lnSpc>
              <a:spcBef>
                <a:spcPts val="0"/>
              </a:spcBef>
              <a:spcAft>
                <a:spcPts val="0"/>
              </a:spcAft>
              <a:buClr>
                <a:schemeClr val="dk1"/>
              </a:buClr>
              <a:buSzPts val="1000"/>
              <a:buFont typeface="Old Standard TT"/>
              <a:buNone/>
              <a:defRPr sz="1000" b="0" i="0" u="none" strike="noStrike" cap="none">
                <a:solidFill>
                  <a:schemeClr val="dk1"/>
                </a:solidFill>
                <a:latin typeface="Old Standard TT"/>
                <a:ea typeface="Old Standard TT"/>
                <a:cs typeface="Old Standard TT"/>
                <a:sym typeface="Old Standard TT"/>
              </a:defRPr>
            </a:lvl2pPr>
            <a:lvl3pPr marL="0" marR="0" lvl="2" indent="0" algn="r" rtl="0">
              <a:lnSpc>
                <a:spcPct val="100000"/>
              </a:lnSpc>
              <a:spcBef>
                <a:spcPts val="0"/>
              </a:spcBef>
              <a:spcAft>
                <a:spcPts val="0"/>
              </a:spcAft>
              <a:buClr>
                <a:schemeClr val="dk1"/>
              </a:buClr>
              <a:buSzPts val="1000"/>
              <a:buFont typeface="Old Standard TT"/>
              <a:buNone/>
              <a:defRPr sz="1000" b="0" i="0" u="none" strike="noStrike" cap="none">
                <a:solidFill>
                  <a:schemeClr val="dk1"/>
                </a:solidFill>
                <a:latin typeface="Old Standard TT"/>
                <a:ea typeface="Old Standard TT"/>
                <a:cs typeface="Old Standard TT"/>
                <a:sym typeface="Old Standard TT"/>
              </a:defRPr>
            </a:lvl3pPr>
            <a:lvl4pPr marL="0" marR="0" lvl="3" indent="0" algn="r" rtl="0">
              <a:lnSpc>
                <a:spcPct val="100000"/>
              </a:lnSpc>
              <a:spcBef>
                <a:spcPts val="0"/>
              </a:spcBef>
              <a:spcAft>
                <a:spcPts val="0"/>
              </a:spcAft>
              <a:buClr>
                <a:schemeClr val="dk1"/>
              </a:buClr>
              <a:buSzPts val="1000"/>
              <a:buFont typeface="Old Standard TT"/>
              <a:buNone/>
              <a:defRPr sz="1000" b="0" i="0" u="none" strike="noStrike" cap="none">
                <a:solidFill>
                  <a:schemeClr val="dk1"/>
                </a:solidFill>
                <a:latin typeface="Old Standard TT"/>
                <a:ea typeface="Old Standard TT"/>
                <a:cs typeface="Old Standard TT"/>
                <a:sym typeface="Old Standard TT"/>
              </a:defRPr>
            </a:lvl4pPr>
            <a:lvl5pPr marL="0" marR="0" lvl="4" indent="0" algn="r" rtl="0">
              <a:lnSpc>
                <a:spcPct val="100000"/>
              </a:lnSpc>
              <a:spcBef>
                <a:spcPts val="0"/>
              </a:spcBef>
              <a:spcAft>
                <a:spcPts val="0"/>
              </a:spcAft>
              <a:buClr>
                <a:schemeClr val="dk1"/>
              </a:buClr>
              <a:buSzPts val="1000"/>
              <a:buFont typeface="Old Standard TT"/>
              <a:buNone/>
              <a:defRPr sz="1000" b="0" i="0" u="none" strike="noStrike" cap="none">
                <a:solidFill>
                  <a:schemeClr val="dk1"/>
                </a:solidFill>
                <a:latin typeface="Old Standard TT"/>
                <a:ea typeface="Old Standard TT"/>
                <a:cs typeface="Old Standard TT"/>
                <a:sym typeface="Old Standard TT"/>
              </a:defRPr>
            </a:lvl5pPr>
            <a:lvl6pPr marL="0" marR="0" lvl="5" indent="0" algn="r" rtl="0">
              <a:lnSpc>
                <a:spcPct val="100000"/>
              </a:lnSpc>
              <a:spcBef>
                <a:spcPts val="0"/>
              </a:spcBef>
              <a:spcAft>
                <a:spcPts val="0"/>
              </a:spcAft>
              <a:buClr>
                <a:schemeClr val="dk1"/>
              </a:buClr>
              <a:buSzPts val="1000"/>
              <a:buFont typeface="Old Standard TT"/>
              <a:buNone/>
              <a:defRPr sz="1000" b="0" i="0" u="none" strike="noStrike" cap="none">
                <a:solidFill>
                  <a:schemeClr val="dk1"/>
                </a:solidFill>
                <a:latin typeface="Old Standard TT"/>
                <a:ea typeface="Old Standard TT"/>
                <a:cs typeface="Old Standard TT"/>
                <a:sym typeface="Old Standard TT"/>
              </a:defRPr>
            </a:lvl6pPr>
            <a:lvl7pPr marL="0" marR="0" lvl="6" indent="0" algn="r" rtl="0">
              <a:lnSpc>
                <a:spcPct val="100000"/>
              </a:lnSpc>
              <a:spcBef>
                <a:spcPts val="0"/>
              </a:spcBef>
              <a:spcAft>
                <a:spcPts val="0"/>
              </a:spcAft>
              <a:buClr>
                <a:schemeClr val="dk1"/>
              </a:buClr>
              <a:buSzPts val="1000"/>
              <a:buFont typeface="Old Standard TT"/>
              <a:buNone/>
              <a:defRPr sz="1000" b="0" i="0" u="none" strike="noStrike" cap="none">
                <a:solidFill>
                  <a:schemeClr val="dk1"/>
                </a:solidFill>
                <a:latin typeface="Old Standard TT"/>
                <a:ea typeface="Old Standard TT"/>
                <a:cs typeface="Old Standard TT"/>
                <a:sym typeface="Old Standard TT"/>
              </a:defRPr>
            </a:lvl7pPr>
            <a:lvl8pPr marL="0" marR="0" lvl="7" indent="0" algn="r" rtl="0">
              <a:lnSpc>
                <a:spcPct val="100000"/>
              </a:lnSpc>
              <a:spcBef>
                <a:spcPts val="0"/>
              </a:spcBef>
              <a:spcAft>
                <a:spcPts val="0"/>
              </a:spcAft>
              <a:buClr>
                <a:schemeClr val="dk1"/>
              </a:buClr>
              <a:buSzPts val="1000"/>
              <a:buFont typeface="Old Standard TT"/>
              <a:buNone/>
              <a:defRPr sz="1000" b="0" i="0" u="none" strike="noStrike" cap="none">
                <a:solidFill>
                  <a:schemeClr val="dk1"/>
                </a:solidFill>
                <a:latin typeface="Old Standard TT"/>
                <a:ea typeface="Old Standard TT"/>
                <a:cs typeface="Old Standard TT"/>
                <a:sym typeface="Old Standard TT"/>
              </a:defRPr>
            </a:lvl8pPr>
            <a:lvl9pPr marL="0" marR="0" lvl="8" indent="0" algn="r" rtl="0">
              <a:lnSpc>
                <a:spcPct val="100000"/>
              </a:lnSpc>
              <a:spcBef>
                <a:spcPts val="0"/>
              </a:spcBef>
              <a:spcAft>
                <a:spcPts val="0"/>
              </a:spcAft>
              <a:buClr>
                <a:schemeClr val="dk1"/>
              </a:buClr>
              <a:buSzPts val="1000"/>
              <a:buFont typeface="Old Standard TT"/>
              <a:buNone/>
              <a:defRPr sz="1000" b="0" i="0" u="none" strike="noStrike" cap="none">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636968"/>
            <a:ext cx="9144000" cy="2945775"/>
          </a:xfrm>
          <a:prstGeom prst="rect">
            <a:avLst/>
          </a:prstGeom>
          <a:noFill/>
          <a:ln>
            <a:noFill/>
          </a:ln>
        </p:spPr>
      </p:pic>
      <p:sp>
        <p:nvSpPr>
          <p:cNvPr id="79" name="Google Shape;79;p14"/>
          <p:cNvSpPr txBox="1">
            <a:spLocks noGrp="1"/>
          </p:cNvSpPr>
          <p:nvPr>
            <p:ph type="subTitle" idx="1"/>
          </p:nvPr>
        </p:nvSpPr>
        <p:spPr>
          <a:xfrm>
            <a:off x="0" y="4638498"/>
            <a:ext cx="9144000" cy="48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2"/>
              </a:buClr>
              <a:buSzPts val="1600"/>
              <a:buFont typeface="Old Standard TT"/>
              <a:buNone/>
            </a:pPr>
            <a:r>
              <a:rPr lang="en-US" sz="1600" dirty="0">
                <a:solidFill>
                  <a:schemeClr val="lt1"/>
                </a:solidFill>
              </a:rPr>
              <a:t>Presentation to the District Education Council, Tuesday, November 27, 2018</a:t>
            </a:r>
            <a:endParaRPr dirty="0"/>
          </a:p>
        </p:txBody>
      </p:sp>
      <p:sp>
        <p:nvSpPr>
          <p:cNvPr id="80" name="Google Shape;80;p14"/>
          <p:cNvSpPr txBox="1"/>
          <p:nvPr/>
        </p:nvSpPr>
        <p:spPr>
          <a:xfrm>
            <a:off x="2809187" y="160563"/>
            <a:ext cx="6023727" cy="117113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Georgia"/>
              <a:buNone/>
            </a:pPr>
            <a:r>
              <a:rPr lang="en-US" sz="4400" b="0" i="0" u="none" strike="noStrike" cap="none" dirty="0">
                <a:solidFill>
                  <a:schemeClr val="lt1"/>
                </a:solidFill>
                <a:latin typeface="Georgia"/>
                <a:ea typeface="Georgia"/>
                <a:cs typeface="Georgia"/>
                <a:sym typeface="Georgia"/>
              </a:rPr>
              <a:t>A Community-Driven Vision for Sackville</a:t>
            </a:r>
            <a:endParaRPr sz="4400" b="0" i="0" u="none" strike="noStrike" cap="none" dirty="0">
              <a:solidFill>
                <a:schemeClr val="l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34"/>
          <p:cNvSpPr txBox="1">
            <a:spLocks noGrp="1"/>
          </p:cNvSpPr>
          <p:nvPr>
            <p:ph type="body" idx="1"/>
          </p:nvPr>
        </p:nvSpPr>
        <p:spPr>
          <a:xfrm>
            <a:off x="286707" y="1545995"/>
            <a:ext cx="8216270" cy="3022981"/>
          </a:xfrm>
          <a:prstGeom prst="rect">
            <a:avLst/>
          </a:prstGeom>
        </p:spPr>
        <p:txBody>
          <a:bodyPr spcFirstLastPara="1" wrap="square" lIns="91425" tIns="91425" rIns="91425" bIns="91425" anchor="t" anchorCtr="0">
            <a:noAutofit/>
          </a:bodyPr>
          <a:lstStyle/>
          <a:p>
            <a:pPr marL="228600" indent="0"/>
            <a:r>
              <a:rPr lang="en-US" sz="3000" dirty="0">
                <a:solidFill>
                  <a:schemeClr val="tx1"/>
                </a:solidFill>
              </a:rPr>
              <a:t>&gt;&gt; confirms SS2020’s view that </a:t>
            </a:r>
            <a:r>
              <a:rPr lang="en-US" sz="3000" dirty="0" err="1">
                <a:solidFill>
                  <a:schemeClr val="tx1"/>
                </a:solidFill>
              </a:rPr>
              <a:t>Marshview</a:t>
            </a:r>
            <a:r>
              <a:rPr lang="en-US" sz="3000" dirty="0">
                <a:solidFill>
                  <a:schemeClr val="tx1"/>
                </a:solidFill>
              </a:rPr>
              <a:t> is beyond its life expectancy and, given the demographic analysis, current space configuration and design of these schools, all 3 Sackville schools should be replaced.</a:t>
            </a:r>
          </a:p>
          <a:p>
            <a:pPr marL="0" indent="0"/>
            <a:endParaRPr lang="en-US" dirty="0">
              <a:solidFill>
                <a:schemeClr val="tx1"/>
              </a:solidFill>
            </a:endParaRPr>
          </a:p>
          <a:p>
            <a:endParaRPr lang="en-US" sz="3200" dirty="0">
              <a:solidFill>
                <a:schemeClr val="tx1"/>
              </a:solidFill>
            </a:endParaRPr>
          </a:p>
          <a:p>
            <a:pPr marL="0" lvl="0" indent="0" algn="l" rtl="0">
              <a:spcBef>
                <a:spcPts val="0"/>
              </a:spcBef>
              <a:spcAft>
                <a:spcPts val="0"/>
              </a:spcAft>
              <a:buNone/>
            </a:pPr>
            <a:endParaRPr sz="3000" dirty="0">
              <a:solidFill>
                <a:schemeClr val="tx1"/>
              </a:solidFill>
            </a:endParaRPr>
          </a:p>
        </p:txBody>
      </p:sp>
      <p:sp>
        <p:nvSpPr>
          <p:cNvPr id="5" name="Google Shape;217;p37">
            <a:extLst>
              <a:ext uri="{FF2B5EF4-FFF2-40B4-BE49-F238E27FC236}">
                <a16:creationId xmlns:a16="http://schemas.microsoft.com/office/drawing/2014/main" id="{B7E7EA37-2337-6C49-B397-8CC262D85130}"/>
              </a:ext>
            </a:extLst>
          </p:cNvPr>
          <p:cNvSpPr txBox="1">
            <a:spLocks/>
          </p:cNvSpPr>
          <p:nvPr/>
        </p:nvSpPr>
        <p:spPr>
          <a:xfrm>
            <a:off x="0" y="552344"/>
            <a:ext cx="9144000" cy="619433"/>
          </a:xfrm>
          <a:prstGeom prst="rect">
            <a:avLst/>
          </a:prstGeom>
          <a:solidFill>
            <a:schemeClr val="l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a:r>
              <a:rPr lang="en-US" dirty="0">
                <a:solidFill>
                  <a:srgbClr val="FFFFFF"/>
                </a:solidFill>
              </a:rPr>
              <a:t>E&amp;Y Infrastructure Study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0" y="277750"/>
            <a:ext cx="9144000" cy="6132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Old Standard TT"/>
              <a:buNone/>
            </a:pPr>
            <a:r>
              <a:rPr lang="en-US" dirty="0">
                <a:solidFill>
                  <a:srgbClr val="FFFFFF"/>
                </a:solidFill>
              </a:rPr>
              <a:t>SS2020 Recommendation to the DEC</a:t>
            </a:r>
            <a:endParaRPr dirty="0">
              <a:solidFill>
                <a:srgbClr val="FFFFFF"/>
              </a:solidFill>
            </a:endParaRPr>
          </a:p>
        </p:txBody>
      </p:sp>
      <p:sp>
        <p:nvSpPr>
          <p:cNvPr id="237" name="Google Shape;237;p40"/>
          <p:cNvSpPr txBox="1">
            <a:spLocks noGrp="1"/>
          </p:cNvSpPr>
          <p:nvPr>
            <p:ph type="body" idx="1"/>
          </p:nvPr>
        </p:nvSpPr>
        <p:spPr>
          <a:xfrm>
            <a:off x="311700" y="1100991"/>
            <a:ext cx="8402809" cy="3803517"/>
          </a:xfrm>
          <a:prstGeom prst="rect">
            <a:avLst/>
          </a:prstGeom>
          <a:noFill/>
          <a:ln>
            <a:noFill/>
          </a:ln>
        </p:spPr>
        <p:txBody>
          <a:bodyPr spcFirstLastPara="1" wrap="square" lIns="91425" tIns="91425" rIns="91425" bIns="91425" anchor="t" anchorCtr="0">
            <a:noAutofit/>
          </a:bodyPr>
          <a:lstStyle/>
          <a:p>
            <a:pPr marL="571500" lvl="0" indent="-457200" algn="l" rtl="0">
              <a:lnSpc>
                <a:spcPct val="100000"/>
              </a:lnSpc>
              <a:spcBef>
                <a:spcPts val="0"/>
              </a:spcBef>
              <a:spcAft>
                <a:spcPts val="0"/>
              </a:spcAft>
              <a:buSzPts val="1800"/>
              <a:buFont typeface="Wingdings" pitchFamily="2" charset="2"/>
              <a:buChar char="v"/>
            </a:pPr>
            <a:r>
              <a:rPr lang="en-US" sz="2400" dirty="0">
                <a:latin typeface="Arimo" panose="020B0604020202020204" pitchFamily="34" charset="0"/>
                <a:ea typeface="Arimo" panose="020B0604020202020204" pitchFamily="34" charset="0"/>
                <a:cs typeface="Arimo" panose="020B0604020202020204" pitchFamily="34" charset="0"/>
              </a:rPr>
              <a:t>Closure of </a:t>
            </a:r>
            <a:r>
              <a:rPr lang="en-US" sz="2400" dirty="0" err="1">
                <a:latin typeface="Arimo" panose="020B0604020202020204" pitchFamily="34" charset="0"/>
                <a:ea typeface="Arimo" panose="020B0604020202020204" pitchFamily="34" charset="0"/>
                <a:cs typeface="Arimo" panose="020B0604020202020204" pitchFamily="34" charset="0"/>
              </a:rPr>
              <a:t>Marshview</a:t>
            </a:r>
            <a:r>
              <a:rPr lang="en-US" sz="2400" dirty="0">
                <a:latin typeface="Arimo" panose="020B0604020202020204" pitchFamily="34" charset="0"/>
                <a:ea typeface="Arimo" panose="020B0604020202020204" pitchFamily="34" charset="0"/>
                <a:cs typeface="Arimo" panose="020B0604020202020204" pitchFamily="34" charset="0"/>
              </a:rPr>
              <a:t> Middle School</a:t>
            </a:r>
          </a:p>
          <a:p>
            <a:pPr marL="1028700" lvl="1" indent="-457200">
              <a:lnSpc>
                <a:spcPct val="100000"/>
              </a:lnSpc>
              <a:spcBef>
                <a:spcPts val="0"/>
              </a:spcBef>
              <a:buSzPts val="1800"/>
              <a:buFont typeface="Courier New" panose="02070309020205020404" pitchFamily="49" charset="0"/>
              <a:buChar char="o"/>
            </a:pPr>
            <a:r>
              <a:rPr lang="en-US" sz="2200" dirty="0">
                <a:latin typeface="Arimo" panose="020B0604020202020204" pitchFamily="34" charset="0"/>
                <a:ea typeface="Arimo" panose="020B0604020202020204" pitchFamily="34" charset="0"/>
                <a:cs typeface="Arimo" panose="020B0604020202020204" pitchFamily="34" charset="0"/>
              </a:rPr>
              <a:t>Plus consider the overall E&amp;Y Report and consider Salem Elementary and </a:t>
            </a:r>
            <a:r>
              <a:rPr lang="en-US" sz="2200" dirty="0" err="1">
                <a:latin typeface="Arimo" panose="020B0604020202020204" pitchFamily="34" charset="0"/>
                <a:ea typeface="Arimo" panose="020B0604020202020204" pitchFamily="34" charset="0"/>
                <a:cs typeface="Arimo" panose="020B0604020202020204" pitchFamily="34" charset="0"/>
              </a:rPr>
              <a:t>Tantramar</a:t>
            </a:r>
            <a:r>
              <a:rPr lang="en-US" sz="2200" dirty="0">
                <a:latin typeface="Arimo" panose="020B0604020202020204" pitchFamily="34" charset="0"/>
                <a:ea typeface="Arimo" panose="020B0604020202020204" pitchFamily="34" charset="0"/>
                <a:cs typeface="Arimo" panose="020B0604020202020204" pitchFamily="34" charset="0"/>
              </a:rPr>
              <a:t> Regional for closure.</a:t>
            </a:r>
          </a:p>
          <a:p>
            <a:pPr marL="114300" lvl="0" indent="0" algn="l" rtl="0">
              <a:lnSpc>
                <a:spcPct val="100000"/>
              </a:lnSpc>
              <a:spcBef>
                <a:spcPts val="0"/>
              </a:spcBef>
              <a:spcAft>
                <a:spcPts val="0"/>
              </a:spcAft>
              <a:buSzPts val="1800"/>
            </a:pPr>
            <a:endParaRPr lang="en-US" sz="2000" dirty="0">
              <a:latin typeface="Arimo" panose="020B0604020202020204" pitchFamily="34" charset="0"/>
              <a:ea typeface="Arimo" panose="020B0604020202020204" pitchFamily="34" charset="0"/>
              <a:cs typeface="Arimo" panose="020B0604020202020204" pitchFamily="34" charset="0"/>
            </a:endParaRPr>
          </a:p>
          <a:p>
            <a:pPr lvl="0" indent="-342900" algn="l" rtl="0">
              <a:lnSpc>
                <a:spcPct val="100000"/>
              </a:lnSpc>
              <a:spcBef>
                <a:spcPts val="0"/>
              </a:spcBef>
              <a:spcAft>
                <a:spcPts val="0"/>
              </a:spcAft>
              <a:buSzPts val="1800"/>
              <a:buFont typeface="Wingdings" pitchFamily="2" charset="2"/>
              <a:buChar char="v"/>
            </a:pPr>
            <a:r>
              <a:rPr lang="en-US" sz="2400" dirty="0">
                <a:latin typeface="Arimo" panose="020B0604020202020204" pitchFamily="34" charset="0"/>
                <a:ea typeface="Arimo" panose="020B0604020202020204" pitchFamily="34" charset="0"/>
                <a:cs typeface="Arimo" panose="020B0604020202020204" pitchFamily="34" charset="0"/>
              </a:rPr>
              <a:t>We propose a new approach to building schools, where the community at the table. </a:t>
            </a:r>
          </a:p>
          <a:p>
            <a:pPr lvl="1" indent="-342900">
              <a:lnSpc>
                <a:spcPct val="100000"/>
              </a:lnSpc>
              <a:spcBef>
                <a:spcPts val="0"/>
              </a:spcBef>
              <a:buSzPts val="1800"/>
              <a:buFont typeface="Courier New" panose="02070309020205020404" pitchFamily="49" charset="0"/>
              <a:buChar char="o"/>
            </a:pPr>
            <a:r>
              <a:rPr lang="en-US" sz="2200" dirty="0">
                <a:latin typeface="Arimo" panose="020B0604020202020204" pitchFamily="34" charset="0"/>
                <a:ea typeface="Arimo" panose="020B0604020202020204" pitchFamily="34" charset="0"/>
                <a:cs typeface="Arimo" panose="020B0604020202020204" pitchFamily="34" charset="0"/>
              </a:rPr>
              <a:t>Consider the development of an </a:t>
            </a:r>
            <a:r>
              <a:rPr lang="en-US" sz="2200" b="1" dirty="0">
                <a:latin typeface="Arimo" panose="020B0604020202020204" pitchFamily="34" charset="0"/>
                <a:ea typeface="Arimo" panose="020B0604020202020204" pitchFamily="34" charset="0"/>
                <a:cs typeface="Arimo" panose="020B0604020202020204" pitchFamily="34" charset="0"/>
              </a:rPr>
              <a:t>integrated learning campus</a:t>
            </a:r>
            <a:r>
              <a:rPr lang="en-US" sz="2200" dirty="0">
                <a:latin typeface="Arimo" panose="020B0604020202020204" pitchFamily="34" charset="0"/>
                <a:ea typeface="Arimo" panose="020B0604020202020204" pitchFamily="34" charset="0"/>
                <a:cs typeface="Arimo" panose="020B0604020202020204" pitchFamily="34" charset="0"/>
              </a:rPr>
              <a:t> where all students can benefit from new, state-of-the-art learning spaces that are part of a shared community set of facilities.</a:t>
            </a:r>
          </a:p>
          <a:p>
            <a:pPr marL="0" marR="0" lvl="0" indent="0" algn="l" rtl="0">
              <a:lnSpc>
                <a:spcPct val="150000"/>
              </a:lnSpc>
              <a:spcBef>
                <a:spcPts val="1600"/>
              </a:spcBef>
              <a:spcAft>
                <a:spcPts val="0"/>
              </a:spcAft>
              <a:buClr>
                <a:schemeClr val="dk1"/>
              </a:buClr>
              <a:buSzPts val="1600"/>
              <a:buFont typeface="Old Standard TT"/>
              <a:buNone/>
            </a:pPr>
            <a:endParaRPr sz="1600" dirty="0">
              <a:latin typeface="Arimo" panose="020B0604020202020204" pitchFamily="34" charset="0"/>
              <a:ea typeface="Arimo" panose="020B0604020202020204" pitchFamily="34" charset="0"/>
              <a:cs typeface="Arimo"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0" y="277750"/>
            <a:ext cx="9144000" cy="6132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Old Standard TT"/>
              <a:buNone/>
            </a:pPr>
            <a:r>
              <a:rPr lang="en-US" dirty="0">
                <a:solidFill>
                  <a:srgbClr val="FFFFFF"/>
                </a:solidFill>
              </a:rPr>
              <a:t>SS2020 Recommendation to the DEC </a:t>
            </a:r>
            <a:r>
              <a:rPr lang="en-US" sz="1800" dirty="0">
                <a:solidFill>
                  <a:srgbClr val="FFFFFF"/>
                </a:solidFill>
              </a:rPr>
              <a:t>(</a:t>
            </a:r>
            <a:r>
              <a:rPr lang="en-US" sz="1800" dirty="0" err="1">
                <a:solidFill>
                  <a:srgbClr val="FFFFFF"/>
                </a:solidFill>
              </a:rPr>
              <a:t>con’t</a:t>
            </a:r>
            <a:r>
              <a:rPr lang="en-US" sz="1800" dirty="0">
                <a:solidFill>
                  <a:srgbClr val="FFFFFF"/>
                </a:solidFill>
              </a:rPr>
              <a:t>)</a:t>
            </a:r>
            <a:endParaRPr sz="1800" dirty="0">
              <a:solidFill>
                <a:srgbClr val="FFFFFF"/>
              </a:solidFill>
            </a:endParaRPr>
          </a:p>
        </p:txBody>
      </p:sp>
      <p:sp>
        <p:nvSpPr>
          <p:cNvPr id="237" name="Google Shape;237;p40"/>
          <p:cNvSpPr txBox="1">
            <a:spLocks noGrp="1"/>
          </p:cNvSpPr>
          <p:nvPr>
            <p:ph type="body" idx="1"/>
          </p:nvPr>
        </p:nvSpPr>
        <p:spPr>
          <a:xfrm>
            <a:off x="311700" y="1100991"/>
            <a:ext cx="8520600" cy="3803517"/>
          </a:xfrm>
          <a:prstGeom prst="rect">
            <a:avLst/>
          </a:prstGeom>
          <a:noFill/>
          <a:ln>
            <a:noFill/>
          </a:ln>
        </p:spPr>
        <p:txBody>
          <a:bodyPr spcFirstLastPara="1" wrap="square" lIns="91425" tIns="91425" rIns="91425" bIns="91425" anchor="t" anchorCtr="0">
            <a:noAutofit/>
          </a:bodyPr>
          <a:lstStyle/>
          <a:p>
            <a:pPr marL="114300" lvl="0" indent="0">
              <a:lnSpc>
                <a:spcPct val="100000"/>
              </a:lnSpc>
            </a:pPr>
            <a:r>
              <a:rPr lang="en-US" sz="2200" dirty="0">
                <a:latin typeface="Arimo" panose="020B0604020202020204" pitchFamily="34" charset="0"/>
                <a:ea typeface="Arimo" panose="020B0604020202020204" pitchFamily="34" charset="0"/>
                <a:cs typeface="Arimo" panose="020B0604020202020204" pitchFamily="34" charset="0"/>
              </a:rPr>
              <a:t>Collaboration between Town, schools, university, province, &amp; the private sector can achieve much more than any one on their own.</a:t>
            </a:r>
          </a:p>
          <a:p>
            <a:pPr lvl="1" indent="-342900">
              <a:lnSpc>
                <a:spcPct val="150000"/>
              </a:lnSpc>
              <a:spcBef>
                <a:spcPts val="0"/>
              </a:spcBef>
              <a:buSzPts val="1800"/>
              <a:buFont typeface="Arial" panose="020B0604020202020204" pitchFamily="34" charset="0"/>
              <a:buChar char="•"/>
            </a:pPr>
            <a:r>
              <a:rPr lang="en-US" sz="2200" dirty="0">
                <a:latin typeface="Arimo" panose="020B0604020202020204" pitchFamily="34" charset="0"/>
                <a:ea typeface="Arimo" panose="020B0604020202020204" pitchFamily="34" charset="0"/>
                <a:cs typeface="Arimo" panose="020B0604020202020204" pitchFamily="34" charset="0"/>
              </a:rPr>
              <a:t>Attract multiple sources of funding (including federal)</a:t>
            </a:r>
          </a:p>
          <a:p>
            <a:pPr lvl="1" indent="-342900">
              <a:lnSpc>
                <a:spcPct val="150000"/>
              </a:lnSpc>
              <a:spcBef>
                <a:spcPts val="0"/>
              </a:spcBef>
              <a:buSzPts val="1800"/>
              <a:buFont typeface="Arial" panose="020B0604020202020204" pitchFamily="34" charset="0"/>
              <a:buChar char="•"/>
            </a:pPr>
            <a:r>
              <a:rPr lang="en-US" sz="2200" dirty="0">
                <a:latin typeface="Arimo" panose="020B0604020202020204" pitchFamily="34" charset="0"/>
                <a:ea typeface="Arimo" panose="020B0604020202020204" pitchFamily="34" charset="0"/>
                <a:cs typeface="Arimo" panose="020B0604020202020204" pitchFamily="34" charset="0"/>
              </a:rPr>
              <a:t>Shared resources and amenities</a:t>
            </a:r>
          </a:p>
          <a:p>
            <a:pPr lvl="1" indent="-342900">
              <a:lnSpc>
                <a:spcPct val="150000"/>
              </a:lnSpc>
              <a:spcBef>
                <a:spcPts val="0"/>
              </a:spcBef>
              <a:buSzPts val="1800"/>
              <a:buFont typeface="Arial" panose="020B0604020202020204" pitchFamily="34" charset="0"/>
              <a:buChar char="•"/>
            </a:pPr>
            <a:r>
              <a:rPr lang="en-US" sz="2200" dirty="0">
                <a:latin typeface="Arimo" panose="020B0604020202020204" pitchFamily="34" charset="0"/>
                <a:ea typeface="Arimo" panose="020B0604020202020204" pitchFamily="34" charset="0"/>
                <a:cs typeface="Arimo" panose="020B0604020202020204" pitchFamily="34" charset="0"/>
              </a:rPr>
              <a:t>Shared services, shared expertise, bringing together university &amp; community</a:t>
            </a:r>
          </a:p>
          <a:p>
            <a:pPr lvl="1" indent="-342900">
              <a:lnSpc>
                <a:spcPct val="150000"/>
              </a:lnSpc>
              <a:spcBef>
                <a:spcPts val="0"/>
              </a:spcBef>
              <a:buSzPts val="1800"/>
              <a:buFont typeface="Arial" panose="020B0604020202020204" pitchFamily="34" charset="0"/>
              <a:buChar char="•"/>
            </a:pPr>
            <a:r>
              <a:rPr lang="en-US" sz="2200" dirty="0">
                <a:latin typeface="Arimo" panose="020B0604020202020204" pitchFamily="34" charset="0"/>
                <a:ea typeface="Arimo" panose="020B0604020202020204" pitchFamily="34" charset="0"/>
                <a:cs typeface="Arimo" panose="020B0604020202020204" pitchFamily="34" charset="0"/>
              </a:rPr>
              <a:t>Include granting agency &amp; revenue-generating opportunities</a:t>
            </a:r>
          </a:p>
          <a:p>
            <a:pPr marL="114300" lvl="0" indent="0" algn="l" rtl="0">
              <a:lnSpc>
                <a:spcPct val="150000"/>
              </a:lnSpc>
              <a:spcBef>
                <a:spcPts val="0"/>
              </a:spcBef>
              <a:spcAft>
                <a:spcPts val="0"/>
              </a:spcAft>
              <a:buSzPts val="1800"/>
            </a:pPr>
            <a:endParaRPr sz="2200" dirty="0">
              <a:latin typeface="Arimo" panose="020B0604020202020204" pitchFamily="34" charset="0"/>
              <a:ea typeface="Arimo" panose="020B0604020202020204" pitchFamily="34" charset="0"/>
              <a:cs typeface="Arimo" panose="020B0604020202020204" pitchFamily="34" charset="0"/>
            </a:endParaRPr>
          </a:p>
          <a:p>
            <a:pPr marL="0" marR="0" lvl="0" indent="0" algn="l" rtl="0">
              <a:lnSpc>
                <a:spcPct val="150000"/>
              </a:lnSpc>
              <a:spcBef>
                <a:spcPts val="1600"/>
              </a:spcBef>
              <a:spcAft>
                <a:spcPts val="0"/>
              </a:spcAft>
              <a:buClr>
                <a:schemeClr val="dk1"/>
              </a:buClr>
              <a:buSzPts val="1600"/>
              <a:buFont typeface="Old Standard TT"/>
              <a:buNone/>
            </a:pPr>
            <a:endParaRPr sz="2200" dirty="0">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405732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5898998" y="904641"/>
            <a:ext cx="2765502" cy="3111191"/>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Old Standard TT"/>
              <a:buNone/>
            </a:pPr>
            <a:r>
              <a:rPr lang="en-US" sz="2400" b="0" i="0" u="none" strike="noStrike" cap="none" dirty="0">
                <a:solidFill>
                  <a:schemeClr val="lt2"/>
                </a:solidFill>
                <a:latin typeface="Georgia"/>
                <a:ea typeface="Georgia"/>
                <a:cs typeface="Georgia"/>
                <a:sym typeface="Georgia"/>
              </a:rPr>
              <a:t>IMAGINE an education model that pulls together everything that makes our community great. Sharing resources saves money and allows for lots of collaboration!</a:t>
            </a:r>
            <a:endParaRPr dirty="0"/>
          </a:p>
        </p:txBody>
      </p:sp>
      <p:pic>
        <p:nvPicPr>
          <p:cNvPr id="117" name="Google Shape;117;p2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360269" y="880"/>
            <a:ext cx="5204190" cy="51417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ctrTitle"/>
          </p:nvPr>
        </p:nvSpPr>
        <p:spPr>
          <a:xfrm>
            <a:off x="3252247" y="405352"/>
            <a:ext cx="5624124" cy="1123974"/>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chemeClr val="accent1"/>
              </a:buClr>
              <a:buSzPts val="4000"/>
              <a:buFont typeface="Old Standard TT"/>
              <a:buNone/>
            </a:pPr>
            <a:r>
              <a:rPr lang="en-US" dirty="0">
                <a:solidFill>
                  <a:schemeClr val="lt1"/>
                </a:solidFill>
              </a:rPr>
              <a:t>An idea for Option 4</a:t>
            </a:r>
            <a:endParaRPr dirty="0"/>
          </a:p>
        </p:txBody>
      </p:sp>
      <p:sp>
        <p:nvSpPr>
          <p:cNvPr id="123" name="Google Shape;123;p21"/>
          <p:cNvSpPr txBox="1">
            <a:spLocks noGrp="1"/>
          </p:cNvSpPr>
          <p:nvPr>
            <p:ph type="subTitle" idx="1"/>
          </p:nvPr>
        </p:nvSpPr>
        <p:spPr>
          <a:xfrm>
            <a:off x="242371" y="1813368"/>
            <a:ext cx="8634000" cy="290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2"/>
              </a:buClr>
              <a:buSzPts val="2000"/>
              <a:buFont typeface="Old Standard TT"/>
              <a:buNone/>
            </a:pPr>
            <a:r>
              <a:rPr lang="en-US" sz="2800" b="1" dirty="0">
                <a:solidFill>
                  <a:srgbClr val="FFFFFF"/>
                </a:solidFill>
              </a:rPr>
              <a:t>Option 4</a:t>
            </a:r>
            <a:r>
              <a:rPr lang="en-US" sz="2800" dirty="0">
                <a:solidFill>
                  <a:srgbClr val="FFFFFF"/>
                </a:solidFill>
              </a:rPr>
              <a:t>: </a:t>
            </a:r>
            <a:r>
              <a:rPr lang="en-US" sz="2600" dirty="0">
                <a:solidFill>
                  <a:srgbClr val="FFFFFF"/>
                </a:solidFill>
              </a:rPr>
              <a:t>A Community-Based Partnership for the development of an integrated learning campus in Sackville.</a:t>
            </a:r>
            <a:endParaRPr sz="2600" dirty="0">
              <a:solidFill>
                <a:srgbClr val="FFFFFF"/>
              </a:solidFill>
            </a:endParaRPr>
          </a:p>
          <a:p>
            <a:pPr marL="0" marR="0" lvl="0" indent="0" algn="l" rtl="0">
              <a:lnSpc>
                <a:spcPct val="100000"/>
              </a:lnSpc>
              <a:spcBef>
                <a:spcPts val="500"/>
              </a:spcBef>
              <a:spcAft>
                <a:spcPts val="0"/>
              </a:spcAft>
              <a:buClr>
                <a:schemeClr val="accent2"/>
              </a:buClr>
              <a:buSzPts val="2000"/>
              <a:buFont typeface="Old Standard TT"/>
              <a:buNone/>
            </a:pPr>
            <a:r>
              <a:rPr lang="en-US" sz="2000" dirty="0">
                <a:solidFill>
                  <a:srgbClr val="FFFFFF"/>
                </a:solidFill>
              </a:rPr>
              <a:t>A campus of new facilities that is cost-shared, builds on our current assets, and is designed with significant community input on: </a:t>
            </a:r>
          </a:p>
          <a:p>
            <a:pPr marL="342900" marR="0" lvl="0" indent="-342900" algn="l" rtl="0">
              <a:lnSpc>
                <a:spcPct val="100000"/>
              </a:lnSpc>
              <a:spcBef>
                <a:spcPts val="500"/>
              </a:spcBef>
              <a:spcAft>
                <a:spcPts val="0"/>
              </a:spcAft>
              <a:buClr>
                <a:schemeClr val="accent2"/>
              </a:buClr>
              <a:buSzPts val="2000"/>
              <a:buFont typeface="Arial" panose="020B0604020202020204" pitchFamily="34" charset="0"/>
              <a:buChar char="•"/>
            </a:pPr>
            <a:r>
              <a:rPr lang="en-US" sz="2000" dirty="0">
                <a:solidFill>
                  <a:srgbClr val="FFFFFF"/>
                </a:solidFill>
              </a:rPr>
              <a:t>location, </a:t>
            </a:r>
          </a:p>
          <a:p>
            <a:pPr marL="342900" marR="0" lvl="0" indent="-342900" algn="l" rtl="0">
              <a:lnSpc>
                <a:spcPct val="100000"/>
              </a:lnSpc>
              <a:spcBef>
                <a:spcPts val="500"/>
              </a:spcBef>
              <a:spcAft>
                <a:spcPts val="0"/>
              </a:spcAft>
              <a:buClr>
                <a:schemeClr val="accent2"/>
              </a:buClr>
              <a:buSzPts val="2000"/>
              <a:buFont typeface="Arial" panose="020B0604020202020204" pitchFamily="34" charset="0"/>
              <a:buChar char="•"/>
            </a:pPr>
            <a:r>
              <a:rPr lang="en-US" sz="2000" dirty="0">
                <a:solidFill>
                  <a:srgbClr val="FFFFFF"/>
                </a:solidFill>
              </a:rPr>
              <a:t>grade configuration, and </a:t>
            </a:r>
          </a:p>
          <a:p>
            <a:pPr marL="342900" marR="0" lvl="0" indent="-342900" algn="l" rtl="0">
              <a:lnSpc>
                <a:spcPct val="100000"/>
              </a:lnSpc>
              <a:spcBef>
                <a:spcPts val="500"/>
              </a:spcBef>
              <a:spcAft>
                <a:spcPts val="0"/>
              </a:spcAft>
              <a:buClr>
                <a:schemeClr val="accent2"/>
              </a:buClr>
              <a:buSzPts val="2000"/>
              <a:buFont typeface="Arial" panose="020B0604020202020204" pitchFamily="34" charset="0"/>
              <a:buChar char="•"/>
            </a:pPr>
            <a:r>
              <a:rPr lang="en-US" sz="2000" dirty="0">
                <a:solidFill>
                  <a:srgbClr val="FFFFFF"/>
                </a:solidFill>
              </a:rPr>
              <a:t>additional amenities.</a:t>
            </a:r>
            <a:endParaRPr sz="2000"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ctrTitle"/>
          </p:nvPr>
        </p:nvSpPr>
        <p:spPr>
          <a:xfrm>
            <a:off x="3434576" y="153710"/>
            <a:ext cx="5441700" cy="12624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chemeClr val="accent1"/>
              </a:buClr>
              <a:buSzPts val="4000"/>
              <a:buFont typeface="Old Standard TT"/>
              <a:buNone/>
            </a:pPr>
            <a:r>
              <a:rPr lang="en-US" sz="4000" b="0" i="0" u="none" strike="noStrike" cap="none">
                <a:solidFill>
                  <a:schemeClr val="lt1"/>
                </a:solidFill>
                <a:latin typeface="Georgia"/>
                <a:ea typeface="Georgia"/>
                <a:cs typeface="Georgia"/>
                <a:sym typeface="Georgia"/>
              </a:rPr>
              <a:t>The SS2020 Proposal</a:t>
            </a:r>
            <a:endParaRPr/>
          </a:p>
        </p:txBody>
      </p:sp>
      <p:sp>
        <p:nvSpPr>
          <p:cNvPr id="230" name="Google Shape;230;p39"/>
          <p:cNvSpPr txBox="1">
            <a:spLocks noGrp="1"/>
          </p:cNvSpPr>
          <p:nvPr>
            <p:ph type="subTitle" idx="1"/>
          </p:nvPr>
        </p:nvSpPr>
        <p:spPr>
          <a:xfrm>
            <a:off x="388005" y="1841121"/>
            <a:ext cx="8313618" cy="78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2"/>
              </a:buClr>
              <a:buSzPts val="2000"/>
              <a:buFont typeface="Old Standard TT"/>
              <a:buNone/>
            </a:pPr>
            <a:r>
              <a:rPr lang="en-US" sz="2200" b="0" i="0" u="none" strike="noStrike" cap="none" dirty="0">
                <a:solidFill>
                  <a:srgbClr val="FFFFFF"/>
                </a:solidFill>
                <a:latin typeface="Arimo"/>
                <a:ea typeface="Arimo"/>
                <a:cs typeface="Arimo"/>
                <a:sym typeface="Arimo"/>
              </a:rPr>
              <a:t>We envision a </a:t>
            </a:r>
            <a:r>
              <a:rPr lang="en-US" sz="2200" b="1" i="0" u="none" strike="noStrike" cap="none" dirty="0">
                <a:solidFill>
                  <a:srgbClr val="FFFFFF"/>
                </a:solidFill>
                <a:latin typeface="Arimo"/>
                <a:ea typeface="Arimo"/>
                <a:cs typeface="Arimo"/>
                <a:sym typeface="Arimo"/>
              </a:rPr>
              <a:t>COMMUNITY LEARNING CAMPUS </a:t>
            </a:r>
            <a:r>
              <a:rPr lang="en-US" sz="2200" b="0" i="0" u="none" strike="noStrike" cap="none" dirty="0">
                <a:solidFill>
                  <a:srgbClr val="FFFFFF"/>
                </a:solidFill>
                <a:latin typeface="Arimo"/>
                <a:ea typeface="Arimo"/>
                <a:cs typeface="Arimo"/>
                <a:sym typeface="Arimo"/>
              </a:rPr>
              <a:t>with modern facilities to suit the needs of </a:t>
            </a:r>
            <a:r>
              <a:rPr lang="en-US" sz="2200" dirty="0">
                <a:solidFill>
                  <a:srgbClr val="FFFFFF"/>
                </a:solidFill>
              </a:rPr>
              <a:t>Sackville</a:t>
            </a:r>
            <a:r>
              <a:rPr lang="en-US" sz="2200" b="0" i="0" u="none" strike="noStrike" cap="none" dirty="0">
                <a:solidFill>
                  <a:srgbClr val="FFFFFF"/>
                </a:solidFill>
                <a:latin typeface="Arimo"/>
                <a:ea typeface="Arimo"/>
                <a:cs typeface="Arimo"/>
                <a:sym typeface="Arimo"/>
              </a:rPr>
              <a:t>. This could include: </a:t>
            </a:r>
            <a:endParaRPr sz="2200" dirty="0">
              <a:solidFill>
                <a:srgbClr val="FFFFFF"/>
              </a:solidFill>
            </a:endParaRPr>
          </a:p>
          <a:p>
            <a:pPr marL="457200" marR="0" lvl="0" indent="-355600" algn="l" rtl="0">
              <a:lnSpc>
                <a:spcPct val="115000"/>
              </a:lnSpc>
              <a:spcBef>
                <a:spcPts val="500"/>
              </a:spcBef>
              <a:spcAft>
                <a:spcPts val="0"/>
              </a:spcAft>
              <a:buClr>
                <a:srgbClr val="FFFFFF"/>
              </a:buClr>
              <a:buSzPts val="2000"/>
              <a:buChar char="●"/>
            </a:pPr>
            <a:r>
              <a:rPr lang="en-US" sz="2000" dirty="0">
                <a:solidFill>
                  <a:srgbClr val="FFFFFF"/>
                </a:solidFill>
              </a:rPr>
              <a:t>Distinct learning communities with</a:t>
            </a:r>
            <a:r>
              <a:rPr lang="en-US" sz="2000" b="0" i="0" u="none" strike="noStrike" cap="none" dirty="0">
                <a:solidFill>
                  <a:srgbClr val="FFFFFF"/>
                </a:solidFill>
                <a:latin typeface="Arimo"/>
                <a:ea typeface="Arimo"/>
                <a:cs typeface="Arimo"/>
                <a:sym typeface="Arimo"/>
              </a:rPr>
              <a:t> shared facilities</a:t>
            </a:r>
            <a:endParaRPr sz="2000" dirty="0">
              <a:solidFill>
                <a:srgbClr val="FFFFFF"/>
              </a:solidFill>
            </a:endParaRPr>
          </a:p>
          <a:p>
            <a:pPr marL="457200" marR="0" lvl="0" indent="-355600" algn="l" rtl="0">
              <a:lnSpc>
                <a:spcPct val="115000"/>
              </a:lnSpc>
              <a:spcBef>
                <a:spcPts val="0"/>
              </a:spcBef>
              <a:spcAft>
                <a:spcPts val="0"/>
              </a:spcAft>
              <a:buClr>
                <a:srgbClr val="FFFFFF"/>
              </a:buClr>
              <a:buSzPts val="2000"/>
              <a:buChar char="●"/>
            </a:pPr>
            <a:r>
              <a:rPr lang="en-US" sz="2000" dirty="0">
                <a:solidFill>
                  <a:srgbClr val="FFFFFF"/>
                </a:solidFill>
              </a:rPr>
              <a:t>Expanded trades &amp; internships</a:t>
            </a:r>
            <a:endParaRPr sz="2000" dirty="0">
              <a:solidFill>
                <a:srgbClr val="FFFFFF"/>
              </a:solidFill>
            </a:endParaRPr>
          </a:p>
          <a:p>
            <a:pPr marL="457200" marR="0" lvl="0" indent="-355600" algn="l" rtl="0">
              <a:lnSpc>
                <a:spcPct val="115000"/>
              </a:lnSpc>
              <a:spcBef>
                <a:spcPts val="0"/>
              </a:spcBef>
              <a:spcAft>
                <a:spcPts val="0"/>
              </a:spcAft>
              <a:buClr>
                <a:srgbClr val="FFFFFF"/>
              </a:buClr>
              <a:buSzPts val="2000"/>
              <a:buFont typeface="Arimo"/>
              <a:buChar char="●"/>
            </a:pPr>
            <a:r>
              <a:rPr lang="en-US" sz="2000" b="0" i="0" u="none" strike="noStrike" cap="none" dirty="0">
                <a:solidFill>
                  <a:srgbClr val="FFFFFF"/>
                </a:solidFill>
                <a:latin typeface="Arimo"/>
                <a:ea typeface="Arimo"/>
                <a:cs typeface="Arimo"/>
                <a:sym typeface="Arimo"/>
              </a:rPr>
              <a:t>Community facilities &amp; meeting spaces</a:t>
            </a:r>
            <a:endParaRPr dirty="0">
              <a:solidFill>
                <a:srgbClr val="FFFFFF"/>
              </a:solidFill>
            </a:endParaRPr>
          </a:p>
          <a:p>
            <a:pPr marL="457200" marR="0" lvl="0" indent="-355600" algn="l" rtl="0">
              <a:lnSpc>
                <a:spcPct val="115000"/>
              </a:lnSpc>
              <a:spcBef>
                <a:spcPts val="0"/>
              </a:spcBef>
              <a:spcAft>
                <a:spcPts val="0"/>
              </a:spcAft>
              <a:buClr>
                <a:srgbClr val="FFFFFF"/>
              </a:buClr>
              <a:buSzPts val="2000"/>
              <a:buChar char="●"/>
            </a:pPr>
            <a:r>
              <a:rPr lang="en-US" sz="2000" b="0" i="0" u="none" strike="noStrike" cap="none" dirty="0">
                <a:solidFill>
                  <a:srgbClr val="FFFFFF"/>
                </a:solidFill>
                <a:latin typeface="Arimo"/>
                <a:ea typeface="Arimo"/>
                <a:cs typeface="Arimo"/>
                <a:sym typeface="Arimo"/>
              </a:rPr>
              <a:t>Shared services (e.g. public health, to</a:t>
            </a:r>
            <a:r>
              <a:rPr lang="en-US" sz="2000" dirty="0">
                <a:solidFill>
                  <a:srgbClr val="FFFFFF"/>
                </a:solidFill>
              </a:rPr>
              <a:t>wn library</a:t>
            </a:r>
            <a:r>
              <a:rPr lang="en-US" sz="2000" b="0" i="0" u="none" strike="noStrike" cap="none" dirty="0">
                <a:solidFill>
                  <a:srgbClr val="FFFFFF"/>
                </a:solidFill>
                <a:latin typeface="Arimo"/>
                <a:ea typeface="Arimo"/>
                <a:cs typeface="Arimo"/>
                <a:sym typeface="Arimo"/>
              </a:rPr>
              <a:t>)</a:t>
            </a:r>
            <a:endParaRPr dirty="0">
              <a:solidFill>
                <a:srgbClr val="FFFFFF"/>
              </a:solidFill>
            </a:endParaRPr>
          </a:p>
          <a:p>
            <a:pPr marL="457200" marR="0" lvl="0" indent="-355600" algn="l" rtl="0">
              <a:lnSpc>
                <a:spcPct val="115000"/>
              </a:lnSpc>
              <a:spcBef>
                <a:spcPts val="0"/>
              </a:spcBef>
              <a:spcAft>
                <a:spcPts val="0"/>
              </a:spcAft>
              <a:buClr>
                <a:srgbClr val="FFFFFF"/>
              </a:buClr>
              <a:buSzPts val="2000"/>
              <a:buFont typeface="Arimo"/>
              <a:buChar char="●"/>
            </a:pPr>
            <a:r>
              <a:rPr lang="en-US" sz="2000" b="0" i="0" u="none" strike="noStrike" cap="none" dirty="0">
                <a:solidFill>
                  <a:srgbClr val="FFFFFF"/>
                </a:solidFill>
                <a:latin typeface="Arimo"/>
                <a:ea typeface="Arimo"/>
                <a:cs typeface="Arimo"/>
                <a:sym typeface="Arimo"/>
              </a:rPr>
              <a:t>Athletic facilities</a:t>
            </a:r>
            <a:endParaRPr dirty="0">
              <a:solidFill>
                <a:srgbClr val="FFFFFF"/>
              </a:solidFill>
            </a:endParaRPr>
          </a:p>
          <a:p>
            <a:pPr marL="457200" marR="0" lvl="0" indent="-355600" algn="l" rtl="0">
              <a:lnSpc>
                <a:spcPct val="115000"/>
              </a:lnSpc>
              <a:spcBef>
                <a:spcPts val="0"/>
              </a:spcBef>
              <a:spcAft>
                <a:spcPts val="0"/>
              </a:spcAft>
              <a:buClr>
                <a:srgbClr val="FFFFFF"/>
              </a:buClr>
              <a:buSzPts val="2000"/>
              <a:buFont typeface="Arimo"/>
              <a:buChar char="●"/>
            </a:pPr>
            <a:r>
              <a:rPr lang="en-US" sz="2000" b="0" i="0" u="none" strike="noStrike" cap="none" dirty="0">
                <a:solidFill>
                  <a:srgbClr val="FFFFFF"/>
                </a:solidFill>
                <a:latin typeface="Arimo"/>
                <a:ea typeface="Arimo"/>
                <a:cs typeface="Arimo"/>
                <a:sym typeface="Arimo"/>
              </a:rPr>
              <a:t>Seniors college</a:t>
            </a:r>
            <a:endParaRPr sz="2000" b="0" i="0" u="none" strike="noStrike" cap="none" dirty="0">
              <a:solidFill>
                <a:srgbClr val="FFFFFF"/>
              </a:solidFill>
              <a:latin typeface="Arimo"/>
              <a:ea typeface="Arimo"/>
              <a:cs typeface="Arimo"/>
              <a:sym typeface="Arimo"/>
            </a:endParaRPr>
          </a:p>
          <a:p>
            <a:pPr marL="0" marR="0" lvl="0" indent="0" algn="l" rtl="0">
              <a:lnSpc>
                <a:spcPct val="100000"/>
              </a:lnSpc>
              <a:spcBef>
                <a:spcPts val="500"/>
              </a:spcBef>
              <a:spcAft>
                <a:spcPts val="0"/>
              </a:spcAft>
              <a:buClr>
                <a:schemeClr val="accent2"/>
              </a:buClr>
              <a:buSzPts val="2000"/>
              <a:buFont typeface="Old Standard TT"/>
              <a:buNone/>
            </a:pPr>
            <a:endParaRPr sz="2000" b="0" i="0" u="none" strike="noStrike" cap="none" dirty="0">
              <a:solidFill>
                <a:srgbClr val="FFFFFF"/>
              </a:solidFill>
              <a:latin typeface="Arimo"/>
              <a:ea typeface="Arimo"/>
              <a:cs typeface="Arimo"/>
              <a:sym typeface="Arimo"/>
            </a:endParaRPr>
          </a:p>
        </p:txBody>
      </p:sp>
      <p:sp>
        <p:nvSpPr>
          <p:cNvPr id="231" name="Google Shape;231;p39"/>
          <p:cNvSpPr txBox="1"/>
          <p:nvPr/>
        </p:nvSpPr>
        <p:spPr>
          <a:xfrm>
            <a:off x="6707714" y="3521929"/>
            <a:ext cx="2118600"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400"/>
              <a:buFont typeface="Arial"/>
              <a:buNone/>
            </a:pPr>
            <a:r>
              <a:rPr lang="en-US" b="1">
                <a:solidFill>
                  <a:schemeClr val="dk2"/>
                </a:solidFill>
              </a:rPr>
              <a:t>Community-driven</a:t>
            </a:r>
            <a:r>
              <a:rPr lang="en-US" sz="1400" b="1" i="0" u="none" strike="noStrike" cap="none">
                <a:solidFill>
                  <a:schemeClr val="dk2"/>
                </a:solidFill>
                <a:latin typeface="Arial"/>
                <a:ea typeface="Arial"/>
                <a:cs typeface="Arial"/>
                <a:sym typeface="Arial"/>
              </a:rPr>
              <a:t> models exist</a:t>
            </a:r>
            <a:endParaRPr/>
          </a:p>
          <a:p>
            <a:pPr marL="0" marR="0" lvl="0" indent="0" algn="ctr" rtl="0">
              <a:lnSpc>
                <a:spcPct val="100000"/>
              </a:lnSpc>
              <a:spcBef>
                <a:spcPts val="0"/>
              </a:spcBef>
              <a:spcAft>
                <a:spcPts val="0"/>
              </a:spcAft>
              <a:buClr>
                <a:schemeClr val="dk2"/>
              </a:buClr>
              <a:buSzPts val="1400"/>
              <a:buFont typeface="Arial"/>
              <a:buNone/>
            </a:pPr>
            <a:r>
              <a:rPr lang="en-US" sz="1400" b="1" i="0" u="none" strike="noStrike" cap="none">
                <a:solidFill>
                  <a:schemeClr val="dk2"/>
                </a:solidFill>
                <a:latin typeface="Arial"/>
                <a:ea typeface="Arial"/>
                <a:cs typeface="Arial"/>
                <a:sym typeface="Arial"/>
              </a:rPr>
              <a:t>with great success </a:t>
            </a:r>
            <a:endParaRPr/>
          </a:p>
          <a:p>
            <a:pPr marL="0" marR="0" lvl="0" indent="0" algn="ctr" rtl="0">
              <a:lnSpc>
                <a:spcPct val="100000"/>
              </a:lnSpc>
              <a:spcBef>
                <a:spcPts val="0"/>
              </a:spcBef>
              <a:spcAft>
                <a:spcPts val="0"/>
              </a:spcAft>
              <a:buClr>
                <a:schemeClr val="dk2"/>
              </a:buClr>
              <a:buSzPts val="1400"/>
              <a:buFont typeface="Arial"/>
              <a:buNone/>
            </a:pPr>
            <a:r>
              <a:rPr lang="en-US" sz="1400" b="1" i="0" u="none" strike="noStrike" cap="none">
                <a:solidFill>
                  <a:schemeClr val="dk2"/>
                </a:solidFill>
                <a:latin typeface="Arial"/>
                <a:ea typeface="Arial"/>
                <a:cs typeface="Arial"/>
                <a:sym typeface="Arial"/>
              </a:rPr>
              <a:t>elsewhere in NB!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33120"/>
            <a:ext cx="9144000" cy="5476620"/>
          </a:xfrm>
          <a:prstGeom prst="rect">
            <a:avLst/>
          </a:prstGeom>
          <a:noFill/>
          <a:ln>
            <a:noFill/>
          </a:ln>
        </p:spPr>
      </p:pic>
      <p:sp>
        <p:nvSpPr>
          <p:cNvPr id="129" name="Google Shape;129;p22"/>
          <p:cNvSpPr txBox="1"/>
          <p:nvPr/>
        </p:nvSpPr>
        <p:spPr>
          <a:xfrm>
            <a:off x="0" y="4271100"/>
            <a:ext cx="7933200" cy="758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26A69A"/>
                </a:solidFill>
                <a:latin typeface="Georgia"/>
                <a:ea typeface="Georgia"/>
                <a:cs typeface="Georgia"/>
                <a:sym typeface="Georgia"/>
              </a:rPr>
              <a:t>Imagine a Community Learning Campus in Sackville</a:t>
            </a:r>
            <a:br>
              <a:rPr lang="en-US" sz="2400" dirty="0">
                <a:solidFill>
                  <a:srgbClr val="26A69A"/>
                </a:solidFill>
                <a:latin typeface="Georgia"/>
                <a:ea typeface="Georgia"/>
                <a:cs typeface="Georgia"/>
                <a:sym typeface="Georgia"/>
              </a:rPr>
            </a:br>
            <a:r>
              <a:rPr lang="en-US" sz="1200" dirty="0">
                <a:solidFill>
                  <a:srgbClr val="26A69A"/>
                </a:solidFill>
                <a:latin typeface="Georgia"/>
                <a:ea typeface="Georgia"/>
                <a:cs typeface="Georgia"/>
                <a:sym typeface="Georgia"/>
              </a:rPr>
              <a:t>Inspired by examples like this K-12 school campus in Kelowna, BC</a:t>
            </a:r>
            <a:endParaRPr sz="1200" dirty="0">
              <a:solidFill>
                <a:srgbClr val="000000"/>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0" y="100714"/>
            <a:ext cx="9144000" cy="6132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Old Standard TT"/>
              <a:buNone/>
            </a:pPr>
            <a:r>
              <a:rPr lang="en-US" dirty="0">
                <a:solidFill>
                  <a:srgbClr val="FFFFFF"/>
                </a:solidFill>
              </a:rPr>
              <a:t>Recommendations Beyond Policy #409</a:t>
            </a:r>
            <a:endParaRPr dirty="0">
              <a:solidFill>
                <a:srgbClr val="FFFFFF"/>
              </a:solidFill>
            </a:endParaRPr>
          </a:p>
        </p:txBody>
      </p:sp>
      <p:sp>
        <p:nvSpPr>
          <p:cNvPr id="135" name="Google Shape;135;p23"/>
          <p:cNvSpPr txBox="1">
            <a:spLocks noGrp="1"/>
          </p:cNvSpPr>
          <p:nvPr>
            <p:ph type="body" idx="1"/>
          </p:nvPr>
        </p:nvSpPr>
        <p:spPr>
          <a:xfrm>
            <a:off x="141743" y="771948"/>
            <a:ext cx="8691172" cy="425725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Old Standard TT"/>
              <a:buNone/>
            </a:pPr>
            <a:r>
              <a:rPr lang="en-US" sz="2400" dirty="0"/>
              <a:t>Compared with the typical process, the SS2020 idea could:</a:t>
            </a:r>
          </a:p>
          <a:p>
            <a:pPr marL="457200" marR="0" lvl="0" indent="-355600" algn="l" rtl="0">
              <a:lnSpc>
                <a:spcPct val="115000"/>
              </a:lnSpc>
              <a:spcBef>
                <a:spcPts val="1600"/>
              </a:spcBef>
              <a:spcAft>
                <a:spcPts val="0"/>
              </a:spcAft>
              <a:buSzPts val="2000"/>
              <a:buChar char="●"/>
            </a:pPr>
            <a:r>
              <a:rPr lang="en-US" sz="2000" dirty="0"/>
              <a:t>be highly innovative &amp; more cost effective</a:t>
            </a:r>
            <a:endParaRPr sz="2000" dirty="0"/>
          </a:p>
          <a:p>
            <a:pPr marL="457200" marR="0" lvl="0" indent="-355600" algn="l" rtl="0">
              <a:lnSpc>
                <a:spcPct val="115000"/>
              </a:lnSpc>
              <a:spcBef>
                <a:spcPts val="0"/>
              </a:spcBef>
              <a:spcAft>
                <a:spcPts val="0"/>
              </a:spcAft>
              <a:buSzPts val="2000"/>
              <a:buChar char="●"/>
            </a:pPr>
            <a:r>
              <a:rPr lang="en-US" sz="2000" dirty="0"/>
              <a:t>be revenue-generating and open for community use</a:t>
            </a:r>
            <a:endParaRPr sz="2000" dirty="0"/>
          </a:p>
          <a:p>
            <a:pPr marL="457200" marR="0" lvl="0" indent="-355600" algn="l" rtl="0">
              <a:lnSpc>
                <a:spcPct val="115000"/>
              </a:lnSpc>
              <a:spcBef>
                <a:spcPts val="0"/>
              </a:spcBef>
              <a:spcAft>
                <a:spcPts val="0"/>
              </a:spcAft>
              <a:buSzPts val="2000"/>
              <a:buChar char="●"/>
            </a:pPr>
            <a:r>
              <a:rPr lang="en-US" sz="2000" dirty="0"/>
              <a:t>use the Education specifications as a guideline, NOT the rule </a:t>
            </a:r>
            <a:endParaRPr sz="2000" dirty="0"/>
          </a:p>
          <a:p>
            <a:pPr marL="457200" marR="0" lvl="0" indent="-355600" algn="l" rtl="0">
              <a:lnSpc>
                <a:spcPct val="115000"/>
              </a:lnSpc>
              <a:spcBef>
                <a:spcPts val="0"/>
              </a:spcBef>
              <a:spcAft>
                <a:spcPts val="0"/>
              </a:spcAft>
              <a:buSzPts val="2000"/>
              <a:buChar char="●"/>
            </a:pPr>
            <a:r>
              <a:rPr lang="en-US" sz="2000" dirty="0"/>
              <a:t>involve DEC &amp; community in key decisions not currently offered</a:t>
            </a:r>
          </a:p>
          <a:p>
            <a:pPr marL="457200" marR="0" lvl="0" indent="-355600" algn="l" rtl="0">
              <a:lnSpc>
                <a:spcPct val="115000"/>
              </a:lnSpc>
              <a:spcBef>
                <a:spcPts val="0"/>
              </a:spcBef>
              <a:spcAft>
                <a:spcPts val="0"/>
              </a:spcAft>
              <a:buSzPts val="2000"/>
              <a:buChar char="●"/>
            </a:pPr>
            <a:r>
              <a:rPr lang="en-US" sz="2000" dirty="0"/>
              <a:t>allow the DEC to meet their mandate of “creating community partnerships”</a:t>
            </a:r>
            <a:endParaRPr sz="2000" dirty="0"/>
          </a:p>
          <a:p>
            <a:pPr marL="457200" marR="0" lvl="0" indent="-355600" algn="l" rtl="0">
              <a:lnSpc>
                <a:spcPct val="115000"/>
              </a:lnSpc>
              <a:spcBef>
                <a:spcPts val="0"/>
              </a:spcBef>
              <a:spcAft>
                <a:spcPts val="0"/>
              </a:spcAft>
              <a:buSzPts val="2000"/>
              <a:buChar char="●"/>
            </a:pPr>
            <a:r>
              <a:rPr lang="en-US" sz="2000" dirty="0"/>
              <a:t>support new &amp; existing assets (e.g. </a:t>
            </a:r>
            <a:r>
              <a:rPr lang="en-US" sz="2000" dirty="0" err="1"/>
              <a:t>Tantramar</a:t>
            </a:r>
            <a:r>
              <a:rPr lang="en-US" sz="2000" dirty="0"/>
              <a:t> Wetlands Centre)</a:t>
            </a:r>
            <a:endParaRPr sz="2000" dirty="0"/>
          </a:p>
          <a:p>
            <a:pPr lvl="0" indent="-355600">
              <a:buSzPts val="2000"/>
              <a:buChar char="●"/>
            </a:pPr>
            <a:r>
              <a:rPr lang="en-US" sz="2000" dirty="0"/>
              <a:t>offer community spaces &amp; services, meeting a wide range of community needs (e.g. Education, Recreation, Youth, Health Care, Seniors and Early Childhood Education, etc.)</a:t>
            </a:r>
            <a:endParaRPr sz="2000" dirty="0"/>
          </a:p>
          <a:p>
            <a:pPr marL="0" marR="0" lvl="0" indent="0" algn="l" rtl="0">
              <a:lnSpc>
                <a:spcPct val="100000"/>
              </a:lnSpc>
              <a:spcBef>
                <a:spcPts val="1600"/>
              </a:spcBef>
              <a:spcAft>
                <a:spcPts val="0"/>
              </a:spcAft>
              <a:buClr>
                <a:schemeClr val="dk1"/>
              </a:buClr>
              <a:buSzPts val="2000"/>
              <a:buFont typeface="Old Standard TT"/>
              <a:buNone/>
            </a:pPr>
            <a:endParaRPr sz="2000" b="0" i="0" u="none" strike="noStrike" cap="none" dirty="0">
              <a:solidFill>
                <a:schemeClr val="dk1"/>
              </a:solidFill>
              <a:latin typeface="Arimo"/>
              <a:ea typeface="Arimo"/>
              <a:cs typeface="Arimo"/>
              <a:sym typeface="Arimo"/>
            </a:endParaRPr>
          </a:p>
        </p:txBody>
      </p:sp>
      <p:sp>
        <p:nvSpPr>
          <p:cNvPr id="136" name="Google Shape;136;p23"/>
          <p:cNvSpPr txBox="1"/>
          <p:nvPr/>
        </p:nvSpPr>
        <p:spPr>
          <a:xfrm>
            <a:off x="1076632" y="117987"/>
            <a:ext cx="184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33"/>
          <p:cNvSpPr txBox="1">
            <a:spLocks noGrp="1"/>
          </p:cNvSpPr>
          <p:nvPr>
            <p:ph type="subTitle" idx="1"/>
          </p:nvPr>
        </p:nvSpPr>
        <p:spPr>
          <a:xfrm>
            <a:off x="512699" y="2457450"/>
            <a:ext cx="8333845" cy="2411539"/>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Arial" charset="0"/>
              <a:buChar char="•"/>
            </a:pPr>
            <a:r>
              <a:rPr lang="en-US" sz="2000" dirty="0">
                <a:solidFill>
                  <a:schemeClr val="lt1"/>
                </a:solidFill>
              </a:rPr>
              <a:t>Riverview Arts Centre &amp; Royal Theatre at Riverview High</a:t>
            </a:r>
          </a:p>
          <a:p>
            <a:pPr marL="342900" lvl="0" indent="-342900" algn="l" rtl="0">
              <a:spcBef>
                <a:spcPts val="0"/>
              </a:spcBef>
              <a:spcAft>
                <a:spcPts val="0"/>
              </a:spcAft>
              <a:buFont typeface="Arial" charset="0"/>
              <a:buChar char="•"/>
            </a:pPr>
            <a:r>
              <a:rPr lang="en-US" sz="2000" dirty="0">
                <a:solidFill>
                  <a:schemeClr val="lt1"/>
                </a:solidFill>
              </a:rPr>
              <a:t>Pat Crossman Memorial Aquatic Centre/Town of Riverview</a:t>
            </a:r>
          </a:p>
          <a:p>
            <a:pPr marL="342900" lvl="0" indent="-342900" algn="l" rtl="0">
              <a:spcBef>
                <a:spcPts val="0"/>
              </a:spcBef>
              <a:spcAft>
                <a:spcPts val="0"/>
              </a:spcAft>
              <a:buFont typeface="Arial" charset="0"/>
              <a:buChar char="•"/>
            </a:pPr>
            <a:r>
              <a:rPr lang="en-US" sz="2000" dirty="0">
                <a:solidFill>
                  <a:schemeClr val="lt1"/>
                </a:solidFill>
              </a:rPr>
              <a:t>Port Elgin Health Clinic at Port Elgin Regional School</a:t>
            </a:r>
          </a:p>
          <a:p>
            <a:pPr marL="342900" lvl="0" indent="-342900" algn="l" rtl="0">
              <a:spcBef>
                <a:spcPts val="0"/>
              </a:spcBef>
              <a:spcAft>
                <a:spcPts val="0"/>
              </a:spcAft>
              <a:buFont typeface="Arial" charset="0"/>
              <a:buChar char="•"/>
            </a:pPr>
            <a:r>
              <a:rPr lang="en-US" sz="2000" dirty="0">
                <a:solidFill>
                  <a:schemeClr val="lt1"/>
                </a:solidFill>
              </a:rPr>
              <a:t>Port Elgin Community Library soon to be located in the school</a:t>
            </a:r>
          </a:p>
          <a:p>
            <a:pPr marL="342900" lvl="0" indent="-342900">
              <a:buFont typeface="Arial" charset="0"/>
              <a:buChar char="•"/>
            </a:pPr>
            <a:r>
              <a:rPr lang="en-US" sz="2000" dirty="0">
                <a:solidFill>
                  <a:schemeClr val="bg1"/>
                </a:solidFill>
              </a:rPr>
              <a:t>Carrefour </a:t>
            </a:r>
            <a:r>
              <a:rPr lang="en-US" sz="2000" dirty="0" err="1">
                <a:solidFill>
                  <a:schemeClr val="bg1"/>
                </a:solidFill>
              </a:rPr>
              <a:t>Beausoleil</a:t>
            </a:r>
            <a:r>
              <a:rPr lang="en-US" sz="2000" dirty="0">
                <a:solidFill>
                  <a:schemeClr val="bg1"/>
                </a:solidFill>
              </a:rPr>
              <a:t> in </a:t>
            </a:r>
            <a:r>
              <a:rPr lang="en-US" sz="2000" dirty="0" err="1">
                <a:solidFill>
                  <a:schemeClr val="bg1"/>
                </a:solidFill>
              </a:rPr>
              <a:t>Miramichi</a:t>
            </a:r>
            <a:r>
              <a:rPr lang="en-US" sz="2000" dirty="0">
                <a:solidFill>
                  <a:schemeClr val="bg1"/>
                </a:solidFill>
              </a:rPr>
              <a:t> and Sainte-Anne Community Centre in Fredericton</a:t>
            </a:r>
          </a:p>
          <a:p>
            <a:pPr marL="0" lvl="0" indent="0" algn="l" rtl="0">
              <a:spcBef>
                <a:spcPts val="0"/>
              </a:spcBef>
              <a:spcAft>
                <a:spcPts val="0"/>
              </a:spcAft>
            </a:pPr>
            <a:r>
              <a:rPr lang="en-US" sz="2600" b="1" i="1" dirty="0"/>
              <a:t>                             </a:t>
            </a:r>
            <a:r>
              <a:rPr lang="en-US" sz="2600" i="1" dirty="0">
                <a:solidFill>
                  <a:schemeClr val="lt1"/>
                </a:solidFill>
              </a:rPr>
              <a:t>…why not a partnership in Sackville?</a:t>
            </a:r>
          </a:p>
          <a:p>
            <a:pPr marL="342900" lvl="0" indent="-342900" algn="l" rtl="0">
              <a:spcBef>
                <a:spcPts val="0"/>
              </a:spcBef>
              <a:spcAft>
                <a:spcPts val="0"/>
              </a:spcAft>
              <a:buFont typeface="Arial" charset="0"/>
              <a:buChar char="•"/>
            </a:pPr>
            <a:endParaRPr dirty="0">
              <a:solidFill>
                <a:schemeClr val="lt1"/>
              </a:solidFill>
            </a:endParaRPr>
          </a:p>
        </p:txBody>
      </p:sp>
      <p:sp>
        <p:nvSpPr>
          <p:cNvPr id="2" name="Title 1"/>
          <p:cNvSpPr>
            <a:spLocks noGrp="1"/>
          </p:cNvSpPr>
          <p:nvPr>
            <p:ph type="ctrTitle"/>
          </p:nvPr>
        </p:nvSpPr>
        <p:spPr>
          <a:xfrm>
            <a:off x="220337" y="1893300"/>
            <a:ext cx="8410963" cy="1507125"/>
          </a:xfrm>
        </p:spPr>
        <p:txBody>
          <a:bodyPr/>
          <a:lstStyle/>
          <a:p>
            <a:r>
              <a:rPr lang="en-US" sz="3200" dirty="0"/>
              <a:t>Community partnerships already exist in NB:</a:t>
            </a:r>
            <a:br>
              <a:rPr lang="en-US" sz="3200" dirty="0"/>
            </a:br>
            <a:br>
              <a:rPr lang="en-US" sz="3200" dirty="0"/>
            </a:b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body" idx="1"/>
          </p:nvPr>
        </p:nvSpPr>
        <p:spPr>
          <a:xfrm>
            <a:off x="220453" y="585598"/>
            <a:ext cx="8480488" cy="3526788"/>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Clr>
                <a:schemeClr val="dk1"/>
              </a:buClr>
              <a:buSzPts val="1800"/>
              <a:buFont typeface="Old Standard TT"/>
              <a:buNone/>
            </a:pPr>
            <a:r>
              <a:rPr lang="en-US" b="0" i="0" u="none" strike="noStrike" cap="none" dirty="0">
                <a:solidFill>
                  <a:schemeClr val="dk1"/>
                </a:solidFill>
                <a:latin typeface="Arimo"/>
                <a:ea typeface="Arimo"/>
                <a:cs typeface="Arimo"/>
                <a:sym typeface="Arimo"/>
              </a:rPr>
              <a:t>An Integrated Learning Community can be a reality in Sackville if we </a:t>
            </a:r>
            <a:r>
              <a:rPr lang="en-US" b="0" u="none" strike="noStrike" cap="none" dirty="0">
                <a:solidFill>
                  <a:schemeClr val="dk1"/>
                </a:solidFill>
                <a:latin typeface="Georgia"/>
                <a:ea typeface="Georgia"/>
                <a:cs typeface="Georgia"/>
                <a:sym typeface="Georgia"/>
              </a:rPr>
              <a:t>continue to work with</a:t>
            </a:r>
            <a:r>
              <a:rPr lang="en-US" b="0" i="1" u="none" strike="noStrike" cap="none" dirty="0">
                <a:solidFill>
                  <a:schemeClr val="dk1"/>
                </a:solidFill>
                <a:latin typeface="Georgia"/>
                <a:ea typeface="Georgia"/>
                <a:cs typeface="Georgia"/>
                <a:sym typeface="Georgia"/>
              </a:rPr>
              <a:t> key partners:  </a:t>
            </a:r>
            <a:endParaRPr dirty="0"/>
          </a:p>
          <a:p>
            <a:pPr marL="457200" marR="0" lvl="0" indent="-342900" algn="l" rtl="0">
              <a:lnSpc>
                <a:spcPct val="150000"/>
              </a:lnSpc>
              <a:spcBef>
                <a:spcPts val="1600"/>
              </a:spcBef>
              <a:spcAft>
                <a:spcPts val="0"/>
              </a:spcAft>
              <a:buClr>
                <a:schemeClr val="dk1"/>
              </a:buClr>
              <a:buSzPts val="1800"/>
              <a:buFont typeface="Arimo"/>
              <a:buChar char="●"/>
            </a:pPr>
            <a:r>
              <a:rPr lang="en-US" sz="1400" b="0" i="0" u="none" strike="noStrike" cap="none" dirty="0">
                <a:solidFill>
                  <a:schemeClr val="dk1"/>
                </a:solidFill>
                <a:sym typeface="Arimo"/>
              </a:rPr>
              <a:t>EECD Assistant Deputy Minister of Education, </a:t>
            </a:r>
            <a:r>
              <a:rPr lang="en-US" sz="1400" b="1" i="0" u="none" strike="noStrike" cap="none" dirty="0">
                <a:solidFill>
                  <a:schemeClr val="dk1"/>
                </a:solidFill>
                <a:sym typeface="Arimo"/>
              </a:rPr>
              <a:t>Chris Treadwell </a:t>
            </a:r>
            <a:r>
              <a:rPr lang="en-US" sz="1400" b="0" i="0" u="none" strike="noStrike" cap="none" dirty="0">
                <a:solidFill>
                  <a:schemeClr val="dk1"/>
                </a:solidFill>
                <a:sym typeface="Arimo"/>
              </a:rPr>
              <a:t>&amp; </a:t>
            </a:r>
            <a:r>
              <a:rPr lang="en-US" sz="1400" b="1" i="0" u="none" strike="noStrike" cap="none" dirty="0">
                <a:solidFill>
                  <a:schemeClr val="dk1"/>
                </a:solidFill>
                <a:sym typeface="Arimo"/>
              </a:rPr>
              <a:t>MLA Megan Mitton</a:t>
            </a:r>
            <a:endParaRPr sz="1400" b="1" dirty="0"/>
          </a:p>
          <a:p>
            <a:pPr marL="914400" marR="0" lvl="1" indent="-317500" algn="l" rtl="0">
              <a:lnSpc>
                <a:spcPct val="150000"/>
              </a:lnSpc>
              <a:spcBef>
                <a:spcPts val="0"/>
              </a:spcBef>
              <a:spcAft>
                <a:spcPts val="0"/>
              </a:spcAft>
              <a:buClr>
                <a:schemeClr val="dk1"/>
              </a:buClr>
              <a:buSzPts val="1400"/>
              <a:buFont typeface="Arimo"/>
              <a:buChar char="○"/>
            </a:pPr>
            <a:r>
              <a:rPr lang="en-US" i="1" dirty="0">
                <a:latin typeface="Arimo"/>
                <a:ea typeface="Arimo"/>
                <a:cs typeface="Arimo"/>
                <a:sym typeface="Arimo"/>
              </a:rPr>
              <a:t>S</a:t>
            </a:r>
            <a:r>
              <a:rPr lang="en-US" b="0" i="1" u="none" strike="noStrike" cap="none" dirty="0">
                <a:solidFill>
                  <a:schemeClr val="dk1"/>
                </a:solidFill>
                <a:latin typeface="Arimo"/>
                <a:ea typeface="Arimo"/>
                <a:cs typeface="Arimo"/>
                <a:sym typeface="Arimo"/>
              </a:rPr>
              <a:t>trong supporters of the Sackville Schools 2020 vision!</a:t>
            </a:r>
            <a:endParaRPr dirty="0"/>
          </a:p>
          <a:p>
            <a:pPr marL="457200" marR="0" lvl="0" indent="-342900" algn="l" rtl="0">
              <a:lnSpc>
                <a:spcPct val="150000"/>
              </a:lnSpc>
              <a:spcBef>
                <a:spcPts val="0"/>
              </a:spcBef>
              <a:spcAft>
                <a:spcPts val="0"/>
              </a:spcAft>
              <a:buClr>
                <a:schemeClr val="dk1"/>
              </a:buClr>
              <a:buSzPts val="1800"/>
              <a:buFont typeface="Arimo"/>
              <a:buChar char="●"/>
            </a:pPr>
            <a:r>
              <a:rPr lang="en-US" sz="1400" b="1" i="0" u="none" strike="noStrike" cap="none" dirty="0">
                <a:solidFill>
                  <a:schemeClr val="dk1"/>
                </a:solidFill>
                <a:sym typeface="Arimo"/>
              </a:rPr>
              <a:t>MP Dominic LeBlanc</a:t>
            </a:r>
            <a:r>
              <a:rPr lang="en-US" sz="1400" b="0" i="0" u="none" strike="noStrike" cap="none" dirty="0">
                <a:solidFill>
                  <a:schemeClr val="dk1"/>
                </a:solidFill>
                <a:sym typeface="Arimo"/>
              </a:rPr>
              <a:t>, </a:t>
            </a:r>
            <a:r>
              <a:rPr lang="en-US" sz="1400" b="1" i="0" u="none" strike="noStrike" cap="none" dirty="0">
                <a:solidFill>
                  <a:schemeClr val="dk1"/>
                </a:solidFill>
                <a:sym typeface="Arimo"/>
              </a:rPr>
              <a:t>ACOA</a:t>
            </a:r>
            <a:r>
              <a:rPr lang="en-US" sz="1400" b="0" i="0" u="none" strike="noStrike" cap="none" dirty="0">
                <a:solidFill>
                  <a:schemeClr val="dk1"/>
                </a:solidFill>
                <a:sym typeface="Arimo"/>
              </a:rPr>
              <a:t> and </a:t>
            </a:r>
            <a:r>
              <a:rPr lang="en-US" sz="1400" b="1" i="0" u="none" strike="noStrike" cap="none" dirty="0">
                <a:solidFill>
                  <a:schemeClr val="dk1"/>
                </a:solidFill>
                <a:sym typeface="Arimo"/>
              </a:rPr>
              <a:t>Intergovernmental Affairs</a:t>
            </a:r>
            <a:endParaRPr sz="1400" b="1" dirty="0"/>
          </a:p>
          <a:p>
            <a:pPr marL="914400" marR="0" lvl="1" indent="-317500" algn="l" rtl="0">
              <a:lnSpc>
                <a:spcPct val="150000"/>
              </a:lnSpc>
              <a:spcBef>
                <a:spcPts val="0"/>
              </a:spcBef>
              <a:spcAft>
                <a:spcPts val="0"/>
              </a:spcAft>
              <a:buClr>
                <a:schemeClr val="dk1"/>
              </a:buClr>
              <a:buSzPts val="1400"/>
              <a:buFont typeface="Arimo"/>
              <a:buChar char="○"/>
            </a:pPr>
            <a:r>
              <a:rPr lang="en-US" b="0" i="1" u="none" strike="noStrike" cap="none" dirty="0">
                <a:solidFill>
                  <a:schemeClr val="dk1"/>
                </a:solidFill>
                <a:latin typeface="Arimo"/>
                <a:ea typeface="Arimo"/>
                <a:cs typeface="Arimo"/>
                <a:sym typeface="Arimo"/>
              </a:rPr>
              <a:t>Federal funding earmarked for this project and on-going consultations</a:t>
            </a:r>
            <a:endParaRPr dirty="0"/>
          </a:p>
          <a:p>
            <a:pPr marL="457200" marR="0" lvl="0" indent="-342900" algn="l" rtl="0">
              <a:lnSpc>
                <a:spcPct val="150000"/>
              </a:lnSpc>
              <a:spcBef>
                <a:spcPts val="0"/>
              </a:spcBef>
              <a:spcAft>
                <a:spcPts val="0"/>
              </a:spcAft>
              <a:buClr>
                <a:schemeClr val="dk1"/>
              </a:buClr>
              <a:buSzPts val="1800"/>
              <a:buFont typeface="Arimo"/>
              <a:buChar char="●"/>
            </a:pPr>
            <a:r>
              <a:rPr lang="en-US" sz="1400" b="1" i="0" u="none" strike="noStrike" cap="none" dirty="0">
                <a:solidFill>
                  <a:schemeClr val="dk1"/>
                </a:solidFill>
                <a:sym typeface="Arimo"/>
              </a:rPr>
              <a:t>Town of Sackville Mayor and </a:t>
            </a:r>
            <a:r>
              <a:rPr lang="en-US" sz="1400" b="1" dirty="0"/>
              <a:t>Council</a:t>
            </a:r>
            <a:r>
              <a:rPr lang="en-US" sz="1400" b="1" i="0" u="none" strike="noStrike" cap="none" dirty="0">
                <a:solidFill>
                  <a:schemeClr val="dk1"/>
                </a:solidFill>
                <a:sym typeface="Arimo"/>
              </a:rPr>
              <a:t> </a:t>
            </a:r>
            <a:r>
              <a:rPr lang="en-US" sz="1400" b="0" i="0" u="none" strike="noStrike" cap="none" dirty="0">
                <a:solidFill>
                  <a:schemeClr val="dk1"/>
                </a:solidFill>
                <a:sym typeface="Arimo"/>
              </a:rPr>
              <a:t>&amp; </a:t>
            </a:r>
            <a:r>
              <a:rPr lang="en-US" sz="1400" b="1" i="0" u="none" strike="noStrike" cap="none" dirty="0">
                <a:solidFill>
                  <a:schemeClr val="dk1"/>
                </a:solidFill>
                <a:sym typeface="Arimo"/>
              </a:rPr>
              <a:t>Mount Allison University</a:t>
            </a:r>
            <a:endParaRPr sz="1400" dirty="0"/>
          </a:p>
          <a:p>
            <a:pPr marL="914400" marR="0" lvl="1" indent="-317500" algn="l" rtl="0">
              <a:lnSpc>
                <a:spcPct val="150000"/>
              </a:lnSpc>
              <a:spcBef>
                <a:spcPts val="0"/>
              </a:spcBef>
              <a:spcAft>
                <a:spcPts val="0"/>
              </a:spcAft>
              <a:buClr>
                <a:schemeClr val="dk1"/>
              </a:buClr>
              <a:buSzPts val="1400"/>
              <a:buFont typeface="Arimo"/>
              <a:buChar char="○"/>
            </a:pPr>
            <a:r>
              <a:rPr lang="en-US" b="0" i="1" u="none" strike="noStrike" cap="none" dirty="0">
                <a:solidFill>
                  <a:schemeClr val="dk1"/>
                </a:solidFill>
                <a:latin typeface="Arimo"/>
                <a:ea typeface="Arimo"/>
                <a:cs typeface="Arimo"/>
                <a:sym typeface="Arimo"/>
              </a:rPr>
              <a:t>SS2020 is included in the Town’s Strategic Plan</a:t>
            </a:r>
            <a:endParaRPr lang="en-US" i="1" dirty="0">
              <a:latin typeface="Arimo"/>
              <a:ea typeface="Arimo"/>
              <a:cs typeface="Arimo"/>
              <a:sym typeface="Arimo"/>
            </a:endParaRPr>
          </a:p>
          <a:p>
            <a:pPr marL="914400" marR="0" lvl="1" indent="-317500" algn="l" rtl="0">
              <a:lnSpc>
                <a:spcPct val="150000"/>
              </a:lnSpc>
              <a:spcBef>
                <a:spcPts val="0"/>
              </a:spcBef>
              <a:spcAft>
                <a:spcPts val="0"/>
              </a:spcAft>
              <a:buClr>
                <a:schemeClr val="dk1"/>
              </a:buClr>
              <a:buSzPts val="1400"/>
              <a:buFont typeface="Arimo"/>
              <a:buChar char="○"/>
            </a:pPr>
            <a:r>
              <a:rPr lang="en-US" b="0" i="1" u="none" strike="noStrike" cap="none" dirty="0">
                <a:solidFill>
                  <a:schemeClr val="dk1"/>
                </a:solidFill>
                <a:latin typeface="Arimo"/>
                <a:ea typeface="Arimo"/>
                <a:cs typeface="Arimo"/>
                <a:sym typeface="Arimo"/>
              </a:rPr>
              <a:t>Mount Allison President as Advisor; Vice-President appointed to SS2020</a:t>
            </a:r>
          </a:p>
          <a:p>
            <a:pPr marL="914400" marR="0" lvl="1" indent="-317500" algn="l" rtl="0">
              <a:lnSpc>
                <a:spcPct val="150000"/>
              </a:lnSpc>
              <a:spcBef>
                <a:spcPts val="0"/>
              </a:spcBef>
              <a:spcAft>
                <a:spcPts val="0"/>
              </a:spcAft>
              <a:buClr>
                <a:schemeClr val="dk1"/>
              </a:buClr>
              <a:buSzPts val="1400"/>
              <a:buFont typeface="Arimo"/>
              <a:buChar char="○"/>
            </a:pPr>
            <a:r>
              <a:rPr lang="en-US" i="1" dirty="0">
                <a:latin typeface="Arimo"/>
                <a:ea typeface="Arimo"/>
                <a:cs typeface="Arimo"/>
                <a:sym typeface="Arimo"/>
              </a:rPr>
              <a:t>Many existing partnerships in our schools </a:t>
            </a:r>
            <a:endParaRPr dirty="0"/>
          </a:p>
          <a:p>
            <a:pPr marL="457200" marR="0" lvl="0" indent="-342900" algn="l" rtl="0">
              <a:lnSpc>
                <a:spcPct val="150000"/>
              </a:lnSpc>
              <a:spcBef>
                <a:spcPts val="0"/>
              </a:spcBef>
              <a:spcAft>
                <a:spcPts val="0"/>
              </a:spcAft>
              <a:buClr>
                <a:schemeClr val="dk1"/>
              </a:buClr>
              <a:buSzPts val="1800"/>
              <a:buFont typeface="Arimo"/>
              <a:buChar char="●"/>
            </a:pPr>
            <a:r>
              <a:rPr lang="en-US" sz="1400" b="1" i="0" u="none" strike="noStrike" cap="none" dirty="0">
                <a:solidFill>
                  <a:schemeClr val="dk1"/>
                </a:solidFill>
                <a:sym typeface="Arimo"/>
              </a:rPr>
              <a:t>Ashford Development Group </a:t>
            </a:r>
            <a:r>
              <a:rPr lang="en-US" sz="1400" b="0" i="0" u="none" strike="noStrike" cap="none" dirty="0">
                <a:solidFill>
                  <a:schemeClr val="dk1"/>
                </a:solidFill>
                <a:sym typeface="Arimo"/>
              </a:rPr>
              <a:t>as a partner with our Non-Profit Group</a:t>
            </a:r>
            <a:endParaRPr sz="1400" dirty="0"/>
          </a:p>
          <a:p>
            <a:pPr marL="914400" marR="0" lvl="1" indent="-317500" algn="l" rtl="0">
              <a:lnSpc>
                <a:spcPct val="150000"/>
              </a:lnSpc>
              <a:spcBef>
                <a:spcPts val="0"/>
              </a:spcBef>
              <a:spcAft>
                <a:spcPts val="0"/>
              </a:spcAft>
              <a:buClr>
                <a:schemeClr val="dk1"/>
              </a:buClr>
              <a:buSzPts val="1400"/>
              <a:buFont typeface="Arimo"/>
              <a:buChar char="○"/>
            </a:pPr>
            <a:r>
              <a:rPr lang="en-US" b="0" i="1" u="none" strike="noStrike" cap="none" dirty="0">
                <a:solidFill>
                  <a:schemeClr val="dk1"/>
                </a:solidFill>
                <a:latin typeface="Arimo"/>
                <a:ea typeface="Arimo"/>
                <a:cs typeface="Arimo"/>
                <a:sym typeface="Arimo"/>
              </a:rPr>
              <a:t>Proposal ready for an integrated education </a:t>
            </a:r>
            <a:r>
              <a:rPr lang="en-US" i="1" dirty="0">
                <a:latin typeface="Arimo"/>
                <a:ea typeface="Arimo"/>
                <a:cs typeface="Arimo"/>
                <a:sym typeface="Arimo"/>
              </a:rPr>
              <a:t>facility</a:t>
            </a:r>
            <a:r>
              <a:rPr lang="en-US" b="0" i="1" u="none" strike="noStrike" cap="none" dirty="0">
                <a:solidFill>
                  <a:schemeClr val="dk1"/>
                </a:solidFill>
                <a:latin typeface="Arimo"/>
                <a:ea typeface="Arimo"/>
                <a:cs typeface="Arimo"/>
                <a:sym typeface="Arimo"/>
              </a:rPr>
              <a:t> in Sackville!</a:t>
            </a:r>
            <a:endParaRPr lang="en-US" i="1" dirty="0">
              <a:latin typeface="Arimo"/>
              <a:ea typeface="Arimo"/>
              <a:cs typeface="Arimo"/>
              <a:sym typeface="Arimo"/>
            </a:endParaRPr>
          </a:p>
          <a:p>
            <a:pPr marL="914400" marR="0" lvl="1" indent="-317500" algn="l" rtl="0">
              <a:lnSpc>
                <a:spcPct val="150000"/>
              </a:lnSpc>
              <a:spcBef>
                <a:spcPts val="0"/>
              </a:spcBef>
              <a:spcAft>
                <a:spcPts val="0"/>
              </a:spcAft>
              <a:buClr>
                <a:schemeClr val="dk1"/>
              </a:buClr>
              <a:buSzPts val="1400"/>
              <a:buFont typeface="Arimo"/>
              <a:buChar char="○"/>
            </a:pPr>
            <a:endParaRPr dirty="0"/>
          </a:p>
        </p:txBody>
      </p:sp>
      <p:sp>
        <p:nvSpPr>
          <p:cNvPr id="179" name="Google Shape;179;p30"/>
          <p:cNvSpPr txBox="1">
            <a:spLocks noGrp="1"/>
          </p:cNvSpPr>
          <p:nvPr>
            <p:ph type="title"/>
          </p:nvPr>
        </p:nvSpPr>
        <p:spPr>
          <a:xfrm>
            <a:off x="0" y="151223"/>
            <a:ext cx="9144000" cy="613200"/>
          </a:xfrm>
          <a:prstGeom prst="rect">
            <a:avLst/>
          </a:prstGeom>
          <a:solidFill>
            <a:schemeClr val="lt2"/>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2800"/>
              <a:buFont typeface="Old Standard TT"/>
              <a:buNone/>
            </a:pPr>
            <a:r>
              <a:rPr lang="en-US" sz="2800" dirty="0">
                <a:solidFill>
                  <a:srgbClr val="FFFFFF"/>
                </a:solidFill>
              </a:rPr>
              <a:t>Telling a new story about education in NB </a:t>
            </a:r>
            <a:endParaRPr sz="1800" dirty="0">
              <a:solidFill>
                <a:srgbClr val="FFFFFF"/>
              </a:solidFill>
              <a:latin typeface="Arimo"/>
              <a:ea typeface="Arimo"/>
              <a:cs typeface="Arimo"/>
              <a:sym typeface="Arimo"/>
            </a:endParaRPr>
          </a:p>
          <a:p>
            <a:pPr marL="0" lvl="0" indent="0" algn="ctr" rtl="0">
              <a:spcBef>
                <a:spcPts val="0"/>
              </a:spcBef>
              <a:spcAft>
                <a:spcPts val="0"/>
              </a:spcAft>
              <a:buNone/>
            </a:pPr>
            <a:endParaRPr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512700" y="1893300"/>
            <a:ext cx="8118600" cy="8056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What is at the heart of why we’re here?</a:t>
            </a:r>
            <a:endParaRPr sz="3600" dirty="0"/>
          </a:p>
        </p:txBody>
      </p:sp>
      <p:sp>
        <p:nvSpPr>
          <p:cNvPr id="73" name="Google Shape;73;p13"/>
          <p:cNvSpPr txBox="1">
            <a:spLocks noGrp="1"/>
          </p:cNvSpPr>
          <p:nvPr>
            <p:ph type="subTitle" idx="1"/>
          </p:nvPr>
        </p:nvSpPr>
        <p:spPr>
          <a:xfrm>
            <a:off x="287665" y="2898439"/>
            <a:ext cx="8343635" cy="166371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600" b="1" dirty="0">
                <a:solidFill>
                  <a:schemeClr val="lt1"/>
                </a:solidFill>
              </a:rPr>
              <a:t>Infrastructure Review Process: </a:t>
            </a:r>
          </a:p>
          <a:p>
            <a:pPr lvl="0" indent="-457200">
              <a:lnSpc>
                <a:spcPts val="3220"/>
              </a:lnSpc>
              <a:buFont typeface="+mj-lt"/>
              <a:buAutoNum type="arabicPeriod"/>
            </a:pPr>
            <a:r>
              <a:rPr lang="en-US" sz="2600" u="sng" dirty="0">
                <a:solidFill>
                  <a:schemeClr val="lt1"/>
                </a:solidFill>
              </a:rPr>
              <a:t>Decision</a:t>
            </a:r>
            <a:r>
              <a:rPr lang="en-US" sz="2600" dirty="0">
                <a:solidFill>
                  <a:schemeClr val="lt1"/>
                </a:solidFill>
              </a:rPr>
              <a:t> on closing </a:t>
            </a:r>
            <a:r>
              <a:rPr lang="en-US" sz="2600" dirty="0" err="1">
                <a:solidFill>
                  <a:schemeClr val="lt1"/>
                </a:solidFill>
              </a:rPr>
              <a:t>Marshview</a:t>
            </a:r>
            <a:r>
              <a:rPr lang="en-US" sz="2600" dirty="0">
                <a:solidFill>
                  <a:schemeClr val="lt1"/>
                </a:solidFill>
              </a:rPr>
              <a:t> Middle School</a:t>
            </a:r>
          </a:p>
          <a:p>
            <a:pPr lvl="0" indent="-457200" rtl="0">
              <a:lnSpc>
                <a:spcPts val="3220"/>
              </a:lnSpc>
              <a:spcBef>
                <a:spcPts val="0"/>
              </a:spcBef>
              <a:spcAft>
                <a:spcPts val="0"/>
              </a:spcAft>
              <a:buFont typeface="+mj-lt"/>
              <a:buAutoNum type="arabicPeriod"/>
            </a:pPr>
            <a:r>
              <a:rPr lang="en-US" sz="2600" u="sng" dirty="0">
                <a:solidFill>
                  <a:schemeClr val="lt1"/>
                </a:solidFill>
              </a:rPr>
              <a:t>Recommendation</a:t>
            </a:r>
            <a:r>
              <a:rPr lang="en-US" sz="2600" dirty="0">
                <a:solidFill>
                  <a:schemeClr val="lt1"/>
                </a:solidFill>
              </a:rPr>
              <a:t> on possible future infrastructure scenarios</a:t>
            </a:r>
            <a:endParaRPr sz="2600"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0" y="368825"/>
            <a:ext cx="9144000" cy="613200"/>
          </a:xfrm>
          <a:prstGeom prst="rect">
            <a:avLst/>
          </a:prstGeom>
          <a:solidFill>
            <a:schemeClr val="lt2"/>
          </a:solidFill>
          <a:ln>
            <a:noFill/>
          </a:ln>
        </p:spPr>
        <p:txBody>
          <a:bodyPr spcFirstLastPara="1" wrap="square" lIns="91425" tIns="91425" rIns="91425" bIns="91425" anchor="t" anchorCtr="0">
            <a:noAutofit/>
          </a:bodyPr>
          <a:lstStyle/>
          <a:p>
            <a:pPr lvl="0" algn="ctr"/>
            <a:r>
              <a:rPr lang="en-US" dirty="0">
                <a:solidFill>
                  <a:schemeClr val="bg1"/>
                </a:solidFill>
              </a:rPr>
              <a:t>November 20 </a:t>
            </a:r>
            <a:r>
              <a:rPr lang="en-US" i="1" dirty="0">
                <a:solidFill>
                  <a:schemeClr val="bg1"/>
                </a:solidFill>
              </a:rPr>
              <a:t>Speech from the Throne</a:t>
            </a:r>
            <a:r>
              <a:rPr lang="en-US" dirty="0">
                <a:solidFill>
                  <a:schemeClr val="bg1"/>
                </a:solidFill>
              </a:rPr>
              <a:t>…</a:t>
            </a:r>
            <a:endParaRPr dirty="0">
              <a:solidFill>
                <a:schemeClr val="bg1"/>
              </a:solidFill>
            </a:endParaRPr>
          </a:p>
        </p:txBody>
      </p:sp>
      <p:sp>
        <p:nvSpPr>
          <p:cNvPr id="185" name="Google Shape;185;p3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228600" indent="0">
              <a:spcBef>
                <a:spcPts val="400"/>
              </a:spcBef>
            </a:pPr>
            <a:r>
              <a:rPr lang="en-US" sz="2100" i="1" dirty="0">
                <a:latin typeface="Georgia" charset="0"/>
                <a:ea typeface="Georgia" charset="0"/>
                <a:cs typeface="Georgia" charset="0"/>
              </a:rPr>
              <a:t>…Collective action and community action are not always expressed through government programs. They can be inspired by government, but they are always driven by determined citizens. </a:t>
            </a:r>
          </a:p>
          <a:p>
            <a:pPr marL="228600" indent="0">
              <a:spcBef>
                <a:spcPts val="400"/>
              </a:spcBef>
            </a:pPr>
            <a:endParaRPr lang="en-US" sz="1000" i="1" dirty="0">
              <a:latin typeface="Georgia" charset="0"/>
              <a:ea typeface="Georgia" charset="0"/>
              <a:cs typeface="Georgia" charset="0"/>
            </a:endParaRPr>
          </a:p>
          <a:p>
            <a:pPr marL="228600" indent="0">
              <a:spcBef>
                <a:spcPts val="400"/>
              </a:spcBef>
            </a:pPr>
            <a:r>
              <a:rPr lang="en-US" sz="2100" i="1" dirty="0">
                <a:latin typeface="Georgia" charset="0"/>
                <a:ea typeface="Georgia" charset="0"/>
                <a:cs typeface="Georgia" charset="0"/>
              </a:rPr>
              <a:t>…In the next six months, the Minister of Education and Early Childhood Development will organize an education summit. This summit will seek to find partners for initiatives such as community schools, after-school learning models, cooperative and volunteer education, and experiential learning. </a:t>
            </a:r>
          </a:p>
          <a:p>
            <a:pPr marL="228600" indent="0">
              <a:spcBef>
                <a:spcPts val="400"/>
              </a:spcBef>
            </a:pPr>
            <a:endParaRPr lang="en-US" sz="2000" i="1" dirty="0">
              <a:latin typeface="Georgia" charset="0"/>
              <a:ea typeface="Georgia" charset="0"/>
              <a:cs typeface="Georgia" charset="0"/>
            </a:endParaRPr>
          </a:p>
          <a:p>
            <a:pPr marL="228600" marR="0" lvl="0" indent="0" algn="l" rtl="0">
              <a:lnSpc>
                <a:spcPct val="115000"/>
              </a:lnSpc>
              <a:spcBef>
                <a:spcPts val="400"/>
              </a:spcBef>
              <a:spcAft>
                <a:spcPts val="0"/>
              </a:spcAft>
              <a:buClr>
                <a:schemeClr val="dk1"/>
              </a:buClr>
              <a:buSzPts val="1800"/>
              <a:buFont typeface="Old Standard TT"/>
              <a:buNone/>
            </a:pPr>
            <a:endParaRPr sz="1800" b="0" i="0" u="none" strike="noStrike" cap="none" dirty="0">
              <a:solidFill>
                <a:schemeClr val="dk1"/>
              </a:solidFill>
              <a:latin typeface="Arimo"/>
              <a:ea typeface="Arimo"/>
              <a:cs typeface="Arimo"/>
              <a:sym typeface="Arimo"/>
            </a:endParaRPr>
          </a:p>
        </p:txBody>
      </p:sp>
    </p:spTree>
    <p:extLst>
      <p:ext uri="{BB962C8B-B14F-4D97-AF65-F5344CB8AC3E}">
        <p14:creationId xmlns:p14="http://schemas.microsoft.com/office/powerpoint/2010/main" val="1012535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0" y="368825"/>
            <a:ext cx="9144000" cy="6132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Old Standard TT"/>
              <a:buNone/>
            </a:pPr>
            <a:r>
              <a:rPr lang="en-US" sz="3000" b="0" i="0" u="none" strike="noStrike" cap="none">
                <a:solidFill>
                  <a:srgbClr val="FFFFFF"/>
                </a:solidFill>
                <a:latin typeface="Georgia"/>
                <a:ea typeface="Georgia"/>
                <a:cs typeface="Georgia"/>
                <a:sym typeface="Georgia"/>
              </a:rPr>
              <a:t>Moving forward…</a:t>
            </a:r>
            <a:r>
              <a:rPr lang="en-US" sz="2400" b="0" i="0" u="none" strike="noStrike" cap="none">
                <a:solidFill>
                  <a:srgbClr val="FFFFFF"/>
                </a:solidFill>
                <a:latin typeface="Georgia"/>
                <a:ea typeface="Georgia"/>
                <a:cs typeface="Georgia"/>
                <a:sym typeface="Georgia"/>
              </a:rPr>
              <a:t>A</a:t>
            </a:r>
            <a:r>
              <a:rPr lang="en-US" sz="2400">
                <a:solidFill>
                  <a:srgbClr val="FFFFFF"/>
                </a:solidFill>
              </a:rPr>
              <a:t>n exciting</a:t>
            </a:r>
            <a:r>
              <a:rPr lang="en-US" sz="2400" b="0" i="0" u="none" strike="noStrike" cap="none">
                <a:solidFill>
                  <a:srgbClr val="FFFFFF"/>
                </a:solidFill>
                <a:latin typeface="Georgia"/>
                <a:ea typeface="Georgia"/>
                <a:cs typeface="Georgia"/>
                <a:sym typeface="Georgia"/>
              </a:rPr>
              <a:t> timeline</a:t>
            </a:r>
            <a:r>
              <a:rPr lang="en-US" sz="2400">
                <a:solidFill>
                  <a:srgbClr val="FFFFFF"/>
                </a:solidFill>
              </a:rPr>
              <a:t>:</a:t>
            </a:r>
            <a:r>
              <a:rPr lang="en-US" sz="2400" b="0" i="0" u="none" strike="noStrike" cap="none">
                <a:solidFill>
                  <a:srgbClr val="FFFFFF"/>
                </a:solidFill>
                <a:latin typeface="Georgia"/>
                <a:ea typeface="Georgia"/>
                <a:cs typeface="Georgia"/>
                <a:sym typeface="Georgia"/>
              </a:rPr>
              <a:t> </a:t>
            </a:r>
            <a:endParaRPr>
              <a:solidFill>
                <a:srgbClr val="FFFFFF"/>
              </a:solidFill>
            </a:endParaRPr>
          </a:p>
        </p:txBody>
      </p:sp>
      <p:sp>
        <p:nvSpPr>
          <p:cNvPr id="185" name="Google Shape;185;p3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1"/>
              </a:buClr>
              <a:buSzPts val="1800"/>
              <a:buFont typeface="Arimo"/>
              <a:buChar char="●"/>
            </a:pPr>
            <a:r>
              <a:rPr lang="en-US" sz="2000" b="1" i="0" u="none" strike="noStrike" cap="none" dirty="0">
                <a:solidFill>
                  <a:schemeClr val="dk1"/>
                </a:solidFill>
                <a:latin typeface="Arimo"/>
                <a:ea typeface="Arimo"/>
                <a:cs typeface="Arimo"/>
                <a:sym typeface="Arimo"/>
              </a:rPr>
              <a:t>November 2018 – January 2019</a:t>
            </a:r>
            <a:endParaRPr sz="2000" dirty="0"/>
          </a:p>
          <a:p>
            <a:pPr marL="0" marR="0" lvl="0" indent="0" algn="l" rtl="0">
              <a:lnSpc>
                <a:spcPct val="115000"/>
              </a:lnSpc>
              <a:spcBef>
                <a:spcPts val="400"/>
              </a:spcBef>
              <a:spcAft>
                <a:spcPts val="0"/>
              </a:spcAft>
              <a:buNone/>
            </a:pPr>
            <a:r>
              <a:rPr lang="en-US" sz="1800" b="0" i="0" u="none" strike="noStrike" cap="none" dirty="0">
                <a:solidFill>
                  <a:schemeClr val="dk1"/>
                </a:solidFill>
                <a:latin typeface="Arimo"/>
                <a:ea typeface="Arimo"/>
                <a:cs typeface="Arimo"/>
                <a:sym typeface="Arimo"/>
              </a:rPr>
              <a:t>Seek a lease agreement with AESD, the Town of Sackville, Ashford Developments, Federal Government and others</a:t>
            </a:r>
            <a:endParaRPr dirty="0"/>
          </a:p>
          <a:p>
            <a:pPr marL="457200" marR="0" lvl="0" indent="-342900" algn="l" rtl="0">
              <a:lnSpc>
                <a:spcPct val="115000"/>
              </a:lnSpc>
              <a:spcBef>
                <a:spcPts val="400"/>
              </a:spcBef>
              <a:spcAft>
                <a:spcPts val="0"/>
              </a:spcAft>
              <a:buClr>
                <a:schemeClr val="dk1"/>
              </a:buClr>
              <a:buSzPts val="1800"/>
              <a:buFont typeface="Arimo"/>
              <a:buChar char="●"/>
            </a:pPr>
            <a:r>
              <a:rPr lang="en-US" sz="2000" b="1" i="0" u="none" strike="noStrike" cap="none" dirty="0">
                <a:solidFill>
                  <a:schemeClr val="dk1"/>
                </a:solidFill>
                <a:latin typeface="Arimo"/>
                <a:ea typeface="Arimo"/>
                <a:cs typeface="Arimo"/>
                <a:sym typeface="Arimo"/>
              </a:rPr>
              <a:t>January 2019 – June 2019</a:t>
            </a:r>
            <a:endParaRPr sz="2000" dirty="0"/>
          </a:p>
          <a:p>
            <a:pPr marL="0" marR="0" lvl="0" indent="0" algn="l" rtl="0">
              <a:lnSpc>
                <a:spcPct val="115000"/>
              </a:lnSpc>
              <a:spcBef>
                <a:spcPts val="400"/>
              </a:spcBef>
              <a:spcAft>
                <a:spcPts val="0"/>
              </a:spcAft>
              <a:buNone/>
            </a:pPr>
            <a:r>
              <a:rPr lang="en-US" sz="1800" b="0" i="0" u="none" strike="noStrike" cap="none" dirty="0">
                <a:solidFill>
                  <a:schemeClr val="dk1"/>
                </a:solidFill>
                <a:latin typeface="Arimo"/>
                <a:ea typeface="Arimo"/>
                <a:cs typeface="Arimo"/>
                <a:sym typeface="Arimo"/>
              </a:rPr>
              <a:t>Extensive community design consultation process </a:t>
            </a:r>
            <a:endParaRPr dirty="0"/>
          </a:p>
          <a:p>
            <a:pPr marL="457200" marR="0" lvl="0" indent="-342900" algn="l" rtl="0">
              <a:lnSpc>
                <a:spcPct val="115000"/>
              </a:lnSpc>
              <a:spcBef>
                <a:spcPts val="400"/>
              </a:spcBef>
              <a:spcAft>
                <a:spcPts val="0"/>
              </a:spcAft>
              <a:buClr>
                <a:schemeClr val="dk1"/>
              </a:buClr>
              <a:buSzPts val="1800"/>
              <a:buFont typeface="Arimo"/>
              <a:buChar char="●"/>
            </a:pPr>
            <a:r>
              <a:rPr lang="en-US" sz="2000" b="1" i="0" u="none" strike="noStrike" cap="none" dirty="0">
                <a:solidFill>
                  <a:schemeClr val="dk1"/>
                </a:solidFill>
                <a:latin typeface="Arimo"/>
                <a:ea typeface="Arimo"/>
                <a:cs typeface="Arimo"/>
                <a:sym typeface="Arimo"/>
              </a:rPr>
              <a:t>July 2019 – March 2020 </a:t>
            </a:r>
            <a:endParaRPr sz="2000" dirty="0"/>
          </a:p>
          <a:p>
            <a:pPr marL="0" marR="0" lvl="0" indent="0" algn="l" rtl="0">
              <a:lnSpc>
                <a:spcPct val="115000"/>
              </a:lnSpc>
              <a:spcBef>
                <a:spcPts val="400"/>
              </a:spcBef>
              <a:spcAft>
                <a:spcPts val="0"/>
              </a:spcAft>
              <a:buNone/>
            </a:pPr>
            <a:r>
              <a:rPr lang="en-US" sz="1800" b="0" i="0" u="none" strike="noStrike" cap="none" dirty="0">
                <a:solidFill>
                  <a:schemeClr val="dk1"/>
                </a:solidFill>
                <a:latin typeface="Arimo"/>
                <a:ea typeface="Arimo"/>
                <a:cs typeface="Arimo"/>
                <a:sym typeface="Arimo"/>
              </a:rPr>
              <a:t>Developer, architectural &amp; facility design</a:t>
            </a:r>
            <a:endParaRPr dirty="0"/>
          </a:p>
          <a:p>
            <a:pPr marL="457200" marR="0" lvl="0" indent="-342900" algn="l" rtl="0">
              <a:lnSpc>
                <a:spcPct val="115000"/>
              </a:lnSpc>
              <a:spcBef>
                <a:spcPts val="400"/>
              </a:spcBef>
              <a:spcAft>
                <a:spcPts val="0"/>
              </a:spcAft>
              <a:buClr>
                <a:schemeClr val="dk1"/>
              </a:buClr>
              <a:buSzPts val="1800"/>
              <a:buFont typeface="Arimo"/>
              <a:buChar char="●"/>
            </a:pPr>
            <a:r>
              <a:rPr lang="en-US" sz="2000" b="1" i="0" u="none" strike="noStrike" cap="none" dirty="0">
                <a:solidFill>
                  <a:schemeClr val="dk1"/>
                </a:solidFill>
                <a:latin typeface="Arimo"/>
                <a:ea typeface="Arimo"/>
                <a:cs typeface="Arimo"/>
                <a:sym typeface="Arimo"/>
              </a:rPr>
              <a:t>April 2020</a:t>
            </a:r>
            <a:endParaRPr sz="2000" dirty="0"/>
          </a:p>
          <a:p>
            <a:pPr marL="0" marR="0" lvl="0" indent="0" algn="l" rtl="0">
              <a:lnSpc>
                <a:spcPct val="115000"/>
              </a:lnSpc>
              <a:spcBef>
                <a:spcPts val="400"/>
              </a:spcBef>
              <a:spcAft>
                <a:spcPts val="0"/>
              </a:spcAft>
              <a:buNone/>
            </a:pPr>
            <a:r>
              <a:rPr lang="en-US" sz="1800" b="0" i="0" u="none" strike="noStrike" cap="none" dirty="0">
                <a:solidFill>
                  <a:schemeClr val="dk1"/>
                </a:solidFill>
                <a:latin typeface="Arimo"/>
                <a:ea typeface="Arimo"/>
                <a:cs typeface="Arimo"/>
                <a:sym typeface="Arimo"/>
              </a:rPr>
              <a:t>Break ground for the new Community Learning Campus!</a:t>
            </a:r>
            <a:endParaRPr dirty="0"/>
          </a:p>
          <a:p>
            <a:pPr marL="228600" marR="0" lvl="0" indent="0" algn="l" rtl="0">
              <a:lnSpc>
                <a:spcPct val="115000"/>
              </a:lnSpc>
              <a:spcBef>
                <a:spcPts val="400"/>
              </a:spcBef>
              <a:spcAft>
                <a:spcPts val="0"/>
              </a:spcAft>
              <a:buClr>
                <a:schemeClr val="dk1"/>
              </a:buClr>
              <a:buSzPts val="1800"/>
              <a:buFont typeface="Old Standard TT"/>
              <a:buNone/>
            </a:pPr>
            <a:endParaRPr sz="1800" b="0" i="0" u="none" strike="noStrike" cap="none" dirty="0">
              <a:solidFill>
                <a:schemeClr val="dk1"/>
              </a:solidFill>
              <a:latin typeface="Arimo"/>
              <a:ea typeface="Arimo"/>
              <a:cs typeface="Arimo"/>
              <a:sym typeface="Arim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2586"/>
          </a:xfrm>
          <a:prstGeom prst="rect">
            <a:avLst/>
          </a:prstGeom>
          <a:noFill/>
          <a:ln>
            <a:noFill/>
          </a:ln>
        </p:spPr>
      </p:pic>
      <p:sp>
        <p:nvSpPr>
          <p:cNvPr id="160" name="Google Shape;160;p27"/>
          <p:cNvSpPr txBox="1">
            <a:spLocks noGrp="1"/>
          </p:cNvSpPr>
          <p:nvPr>
            <p:ph type="title"/>
          </p:nvPr>
        </p:nvSpPr>
        <p:spPr>
          <a:xfrm>
            <a:off x="0" y="4255372"/>
            <a:ext cx="7560527" cy="74751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2400"/>
              <a:buFont typeface="Old Standard TT"/>
              <a:buNone/>
            </a:pPr>
            <a:r>
              <a:rPr lang="en-US" sz="2400" b="0" i="0" u="none" strike="noStrike" cap="none" dirty="0">
                <a:solidFill>
                  <a:schemeClr val="lt2"/>
                </a:solidFill>
                <a:latin typeface="Georgia"/>
                <a:ea typeface="Georgia"/>
                <a:cs typeface="Georgia"/>
                <a:sym typeface="Georgia"/>
              </a:rPr>
              <a:t>IMAGINE flexible spaces for learning &amp; collaboration.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1583473" y="3635297"/>
            <a:ext cx="7560527" cy="747518"/>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2400"/>
              <a:buFont typeface="Old Standard TT"/>
              <a:buNone/>
            </a:pPr>
            <a:r>
              <a:rPr lang="en-US" sz="2400" b="0" i="0" u="none" strike="noStrike" cap="none">
                <a:solidFill>
                  <a:schemeClr val="lt2"/>
                </a:solidFill>
                <a:latin typeface="Georgia"/>
                <a:ea typeface="Georgia"/>
                <a:cs typeface="Georgia"/>
                <a:sym typeface="Georgia"/>
              </a:rPr>
              <a:t>IMAGINE .</a:t>
            </a:r>
            <a:endParaRPr/>
          </a:p>
        </p:txBody>
      </p:sp>
      <p:pic>
        <p:nvPicPr>
          <p:cNvPr id="166" name="Google Shape;166;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67" name="Google Shape;167;p28"/>
          <p:cNvSpPr txBox="1"/>
          <p:nvPr/>
        </p:nvSpPr>
        <p:spPr>
          <a:xfrm>
            <a:off x="2832410" y="4125951"/>
            <a:ext cx="6311590" cy="747518"/>
          </a:xfrm>
          <a:prstGeom prst="rect">
            <a:avLst/>
          </a:prstGeom>
          <a:solidFill>
            <a:schemeClr val="lt1"/>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accent1"/>
              </a:buClr>
              <a:buSzPts val="2400"/>
              <a:buFont typeface="Old Standard TT"/>
              <a:buNone/>
            </a:pPr>
            <a:r>
              <a:rPr lang="en-US" sz="2400" b="0" i="0" u="none" strike="noStrike" cap="none">
                <a:solidFill>
                  <a:schemeClr val="lt2"/>
                </a:solidFill>
                <a:latin typeface="Georgia"/>
                <a:ea typeface="Georgia"/>
                <a:cs typeface="Georgia"/>
                <a:sym typeface="Georgia"/>
              </a:rPr>
              <a:t>IMAGINE mindfully-designed facilities that </a:t>
            </a:r>
            <a:endParaRPr/>
          </a:p>
          <a:p>
            <a:pPr marL="0" marR="0" lvl="0" indent="0" algn="r" rtl="0">
              <a:lnSpc>
                <a:spcPct val="100000"/>
              </a:lnSpc>
              <a:spcBef>
                <a:spcPts val="0"/>
              </a:spcBef>
              <a:spcAft>
                <a:spcPts val="0"/>
              </a:spcAft>
              <a:buClr>
                <a:schemeClr val="accent1"/>
              </a:buClr>
              <a:buSzPts val="2400"/>
              <a:buFont typeface="Old Standard TT"/>
              <a:buNone/>
            </a:pPr>
            <a:r>
              <a:rPr lang="en-US" sz="2400" b="0" i="0" u="none" strike="noStrike" cap="none">
                <a:solidFill>
                  <a:schemeClr val="lt2"/>
                </a:solidFill>
                <a:latin typeface="Georgia"/>
                <a:ea typeface="Georgia"/>
                <a:cs typeface="Georgia"/>
                <a:sym typeface="Georgia"/>
              </a:rPr>
              <a:t>support health &amp; well-being.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3744025" cy="5143501"/>
          </a:xfrm>
          <a:prstGeom prst="rect">
            <a:avLst/>
          </a:prstGeom>
          <a:noFill/>
          <a:ln>
            <a:noFill/>
          </a:ln>
        </p:spPr>
      </p:pic>
      <p:sp>
        <p:nvSpPr>
          <p:cNvPr id="191" name="Google Shape;191;p32"/>
          <p:cNvSpPr txBox="1"/>
          <p:nvPr/>
        </p:nvSpPr>
        <p:spPr>
          <a:xfrm>
            <a:off x="3101825" y="299150"/>
            <a:ext cx="5604000" cy="409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4200" dirty="0">
                <a:solidFill>
                  <a:srgbClr val="FFFFFF"/>
                </a:solidFill>
                <a:latin typeface="Georgia"/>
                <a:ea typeface="Georgia"/>
                <a:cs typeface="Georgia"/>
                <a:sym typeface="Georgia"/>
              </a:rPr>
              <a:t>Together, we can </a:t>
            </a:r>
            <a:endParaRPr sz="4200" dirty="0">
              <a:solidFill>
                <a:srgbClr val="FFFFFF"/>
              </a:solidFill>
              <a:latin typeface="Georgia"/>
              <a:ea typeface="Georgia"/>
              <a:cs typeface="Georgia"/>
              <a:sym typeface="Georgia"/>
            </a:endParaRPr>
          </a:p>
          <a:p>
            <a:pPr marL="0" lvl="0" indent="0" algn="r" rtl="0">
              <a:spcBef>
                <a:spcPts val="0"/>
              </a:spcBef>
              <a:spcAft>
                <a:spcPts val="0"/>
              </a:spcAft>
              <a:buNone/>
            </a:pPr>
            <a:r>
              <a:rPr lang="en-US" sz="4200" dirty="0">
                <a:solidFill>
                  <a:srgbClr val="FFFFFF"/>
                </a:solidFill>
                <a:latin typeface="Georgia"/>
                <a:ea typeface="Georgia"/>
                <a:cs typeface="Georgia"/>
                <a:sym typeface="Georgia"/>
              </a:rPr>
              <a:t>make this vision </a:t>
            </a:r>
            <a:endParaRPr sz="4200" dirty="0">
              <a:solidFill>
                <a:srgbClr val="FFFFFF"/>
              </a:solidFill>
              <a:latin typeface="Georgia"/>
              <a:ea typeface="Georgia"/>
              <a:cs typeface="Georgia"/>
              <a:sym typeface="Georgia"/>
            </a:endParaRPr>
          </a:p>
          <a:p>
            <a:pPr marL="0" lvl="0" indent="0" algn="r" rtl="0">
              <a:spcBef>
                <a:spcPts val="0"/>
              </a:spcBef>
              <a:spcAft>
                <a:spcPts val="0"/>
              </a:spcAft>
              <a:buNone/>
            </a:pPr>
            <a:r>
              <a:rPr lang="en-US" sz="4200" dirty="0">
                <a:solidFill>
                  <a:srgbClr val="FFFFFF"/>
                </a:solidFill>
                <a:latin typeface="Georgia"/>
                <a:ea typeface="Georgia"/>
                <a:cs typeface="Georgia"/>
                <a:sym typeface="Georgia"/>
              </a:rPr>
              <a:t>a reality &amp; help </a:t>
            </a:r>
            <a:endParaRPr sz="4200" dirty="0">
              <a:solidFill>
                <a:srgbClr val="FFFFFF"/>
              </a:solidFill>
              <a:latin typeface="Georgia"/>
              <a:ea typeface="Georgia"/>
              <a:cs typeface="Georgia"/>
              <a:sym typeface="Georgia"/>
            </a:endParaRPr>
          </a:p>
          <a:p>
            <a:pPr marL="0" lvl="0" indent="0" algn="r" rtl="0">
              <a:spcBef>
                <a:spcPts val="0"/>
              </a:spcBef>
              <a:spcAft>
                <a:spcPts val="0"/>
              </a:spcAft>
              <a:buNone/>
            </a:pPr>
            <a:r>
              <a:rPr lang="en-US" sz="4200" dirty="0">
                <a:solidFill>
                  <a:srgbClr val="FFFFFF"/>
                </a:solidFill>
                <a:latin typeface="Georgia"/>
                <a:ea typeface="Georgia"/>
                <a:cs typeface="Georgia"/>
                <a:sym typeface="Georgia"/>
              </a:rPr>
              <a:t>Sackville thrive!</a:t>
            </a:r>
            <a:endParaRPr sz="4200" dirty="0">
              <a:solidFill>
                <a:srgbClr val="FFFFFF"/>
              </a:solidFill>
              <a:latin typeface="Georgia"/>
              <a:ea typeface="Georgia"/>
              <a:cs typeface="Georgia"/>
              <a:sym typeface="Georgia"/>
            </a:endParaRPr>
          </a:p>
          <a:p>
            <a:pPr marL="0" lvl="0" indent="0" algn="r" rtl="0">
              <a:spcBef>
                <a:spcPts val="0"/>
              </a:spcBef>
              <a:spcAft>
                <a:spcPts val="0"/>
              </a:spcAft>
              <a:buNone/>
            </a:pPr>
            <a:endParaRPr sz="3000" dirty="0">
              <a:solidFill>
                <a:srgbClr val="FFFFFF"/>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cxnSp>
        <p:nvCxnSpPr>
          <p:cNvPr id="85" name="Google Shape;85;p15"/>
          <p:cNvCxnSpPr/>
          <p:nvPr/>
        </p:nvCxnSpPr>
        <p:spPr>
          <a:xfrm>
            <a:off x="264850" y="4911175"/>
            <a:ext cx="8670000" cy="14100"/>
          </a:xfrm>
          <a:prstGeom prst="straightConnector1">
            <a:avLst/>
          </a:prstGeom>
          <a:noFill/>
          <a:ln w="228600" cap="flat" cmpd="sng">
            <a:solidFill>
              <a:schemeClr val="lt1"/>
            </a:solidFill>
            <a:prstDash val="solid"/>
            <a:round/>
            <a:headEnd type="none" w="sm" len="sm"/>
            <a:tailEnd type="none" w="sm" len="sm"/>
          </a:ln>
        </p:spPr>
      </p:cxnSp>
      <p:sp>
        <p:nvSpPr>
          <p:cNvPr id="86" name="Google Shape;86;p15"/>
          <p:cNvSpPr txBox="1">
            <a:spLocks noGrp="1"/>
          </p:cNvSpPr>
          <p:nvPr>
            <p:ph type="title"/>
          </p:nvPr>
        </p:nvSpPr>
        <p:spPr>
          <a:xfrm>
            <a:off x="0" y="688613"/>
            <a:ext cx="9144000" cy="10995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000"/>
              <a:buFont typeface="Old Standard TT"/>
              <a:buNone/>
            </a:pPr>
            <a:r>
              <a:rPr lang="en-US" b="0" i="0" u="none" strike="noStrike" cap="none" dirty="0">
                <a:solidFill>
                  <a:schemeClr val="lt1"/>
                </a:solidFill>
                <a:latin typeface="Georgia"/>
                <a:ea typeface="Georgia"/>
                <a:cs typeface="Georgia"/>
                <a:sym typeface="Georgia"/>
              </a:rPr>
              <a:t>Questions That Sparked The </a:t>
            </a:r>
            <a:endParaRPr b="0" i="0" u="none" strike="noStrike" cap="none" dirty="0">
              <a:solidFill>
                <a:schemeClr val="lt1"/>
              </a:solidFill>
              <a:latin typeface="Georgia"/>
              <a:ea typeface="Georgia"/>
              <a:cs typeface="Georgia"/>
              <a:sym typeface="Georgia"/>
            </a:endParaRPr>
          </a:p>
          <a:p>
            <a:pPr marL="0" marR="0" lvl="0" indent="0" algn="ctr" rtl="0">
              <a:lnSpc>
                <a:spcPct val="100000"/>
              </a:lnSpc>
              <a:spcBef>
                <a:spcPts val="0"/>
              </a:spcBef>
              <a:spcAft>
                <a:spcPts val="0"/>
              </a:spcAft>
              <a:buClr>
                <a:schemeClr val="dk1"/>
              </a:buClr>
              <a:buSzPts val="2000"/>
              <a:buFont typeface="Old Standard TT"/>
              <a:buNone/>
            </a:pPr>
            <a:r>
              <a:rPr lang="en-US" b="0" i="0" u="none" strike="noStrike" cap="none" dirty="0">
                <a:solidFill>
                  <a:schemeClr val="lt1"/>
                </a:solidFill>
                <a:latin typeface="Georgia"/>
                <a:ea typeface="Georgia"/>
                <a:cs typeface="Georgia"/>
                <a:sym typeface="Georgia"/>
              </a:rPr>
              <a:t>Sackville Schools 2020 Movement</a:t>
            </a:r>
            <a:endParaRPr dirty="0"/>
          </a:p>
        </p:txBody>
      </p:sp>
      <p:sp>
        <p:nvSpPr>
          <p:cNvPr id="87" name="Google Shape;87;p15"/>
          <p:cNvSpPr txBox="1">
            <a:spLocks noGrp="1"/>
          </p:cNvSpPr>
          <p:nvPr>
            <p:ph type="body" idx="1"/>
          </p:nvPr>
        </p:nvSpPr>
        <p:spPr>
          <a:xfrm>
            <a:off x="264850" y="2045615"/>
            <a:ext cx="8041671" cy="2865559"/>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SzPts val="2000"/>
              <a:buAutoNum type="arabicPeriod"/>
            </a:pPr>
            <a:r>
              <a:rPr lang="en-US" sz="2200" i="0" u="none" strike="noStrike" cap="none" dirty="0">
                <a:solidFill>
                  <a:schemeClr val="dk1"/>
                </a:solidFill>
                <a:sym typeface="Arimo"/>
              </a:rPr>
              <a:t>What is the best solution </a:t>
            </a:r>
            <a:r>
              <a:rPr lang="en-US" sz="2200" dirty="0"/>
              <a:t>for</a:t>
            </a:r>
            <a:r>
              <a:rPr lang="en-US" sz="2200" i="0" u="none" strike="noStrike" cap="none" dirty="0">
                <a:solidFill>
                  <a:schemeClr val="dk1"/>
                </a:solidFill>
                <a:sym typeface="Arimo"/>
              </a:rPr>
              <a:t> our aging </a:t>
            </a:r>
            <a:r>
              <a:rPr lang="en-US" sz="2200" dirty="0"/>
              <a:t>Sackville Schools?</a:t>
            </a:r>
          </a:p>
          <a:p>
            <a:pPr marL="457200" marR="0" lvl="0" indent="-355600" algn="l" rtl="0">
              <a:lnSpc>
                <a:spcPct val="100000"/>
              </a:lnSpc>
              <a:spcBef>
                <a:spcPts val="0"/>
              </a:spcBef>
              <a:spcAft>
                <a:spcPts val="0"/>
              </a:spcAft>
              <a:buSzPts val="2000"/>
              <a:buAutoNum type="arabicPeriod"/>
            </a:pPr>
            <a:endParaRPr sz="1000" dirty="0"/>
          </a:p>
          <a:p>
            <a:pPr marL="457200" marR="0" lvl="0" indent="-355600" algn="l" rtl="0">
              <a:lnSpc>
                <a:spcPct val="100000"/>
              </a:lnSpc>
              <a:spcBef>
                <a:spcPts val="0"/>
              </a:spcBef>
              <a:spcAft>
                <a:spcPts val="0"/>
              </a:spcAft>
              <a:buClr>
                <a:schemeClr val="dk1"/>
              </a:buClr>
              <a:buSzPts val="2000"/>
              <a:buFont typeface="Arimo"/>
              <a:buAutoNum type="arabicPeriod"/>
            </a:pPr>
            <a:r>
              <a:rPr lang="en-US" sz="2200" i="0" u="none" strike="noStrike" cap="none" dirty="0">
                <a:solidFill>
                  <a:schemeClr val="dk1"/>
                </a:solidFill>
                <a:sym typeface="Arimo"/>
              </a:rPr>
              <a:t>How can we </a:t>
            </a:r>
            <a:r>
              <a:rPr lang="en-US" sz="2200" dirty="0"/>
              <a:t>support our children and educators by including 21</a:t>
            </a:r>
            <a:r>
              <a:rPr lang="en-US" sz="2200" baseline="30000" dirty="0"/>
              <a:t>st</a:t>
            </a:r>
            <a:r>
              <a:rPr lang="en-US" sz="2200" dirty="0"/>
              <a:t> Century learning in the plan?</a:t>
            </a:r>
          </a:p>
          <a:p>
            <a:pPr marL="457200" marR="0" lvl="0" indent="-355600" algn="l" rtl="0">
              <a:lnSpc>
                <a:spcPct val="100000"/>
              </a:lnSpc>
              <a:spcBef>
                <a:spcPts val="0"/>
              </a:spcBef>
              <a:spcAft>
                <a:spcPts val="0"/>
              </a:spcAft>
              <a:buClr>
                <a:schemeClr val="dk1"/>
              </a:buClr>
              <a:buSzPts val="2000"/>
              <a:buFont typeface="Arimo"/>
              <a:buAutoNum type="arabicPeriod"/>
            </a:pPr>
            <a:endParaRPr sz="1000" dirty="0"/>
          </a:p>
          <a:p>
            <a:pPr marL="457200" marR="0" lvl="0" indent="-355600" algn="l" rtl="0">
              <a:lnSpc>
                <a:spcPct val="100000"/>
              </a:lnSpc>
              <a:spcBef>
                <a:spcPts val="0"/>
              </a:spcBef>
              <a:spcAft>
                <a:spcPts val="0"/>
              </a:spcAft>
              <a:buClr>
                <a:schemeClr val="dk1"/>
              </a:buClr>
              <a:buSzPts val="2000"/>
              <a:buFont typeface="Arimo"/>
              <a:buAutoNum type="arabicPeriod"/>
            </a:pPr>
            <a:r>
              <a:rPr lang="en-US" sz="2200" dirty="0"/>
              <a:t>What partnerships could we form that would </a:t>
            </a:r>
            <a:r>
              <a:rPr lang="en-US" sz="2200" i="0" u="none" strike="noStrike" cap="none" dirty="0">
                <a:solidFill>
                  <a:schemeClr val="dk1"/>
                </a:solidFill>
                <a:sym typeface="Arimo"/>
              </a:rPr>
              <a:t>benefit the entire community, present &amp; future, and help see a plan in place by 2020?</a:t>
            </a:r>
            <a:endParaRPr sz="2200" i="0" u="none" strike="noStrike" cap="none" dirty="0">
              <a:solidFill>
                <a:schemeClr val="dk1"/>
              </a:solidFill>
              <a:latin typeface="Arimo"/>
              <a:ea typeface="Arimo"/>
              <a:cs typeface="Arimo"/>
              <a:sym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0" y="445025"/>
            <a:ext cx="9144000" cy="6132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Old Standard TT"/>
              <a:buNone/>
            </a:pPr>
            <a:r>
              <a:rPr lang="en-US">
                <a:solidFill>
                  <a:srgbClr val="FFFFFF"/>
                </a:solidFill>
              </a:rPr>
              <a:t>Education is the backbone of Sackville</a:t>
            </a:r>
            <a:endParaRPr>
              <a:solidFill>
                <a:srgbClr val="FFFFFF"/>
              </a:solidFill>
            </a:endParaRPr>
          </a:p>
        </p:txBody>
      </p:sp>
      <p:sp>
        <p:nvSpPr>
          <p:cNvPr id="110" name="Google Shape;110;p19"/>
          <p:cNvSpPr txBox="1">
            <a:spLocks noGrp="1"/>
          </p:cNvSpPr>
          <p:nvPr>
            <p:ph type="body" idx="1"/>
          </p:nvPr>
        </p:nvSpPr>
        <p:spPr>
          <a:xfrm>
            <a:off x="311700" y="1226125"/>
            <a:ext cx="8394000" cy="339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Old Standard TT"/>
              <a:buNone/>
            </a:pPr>
            <a:r>
              <a:rPr lang="en-US" sz="2000" b="1" i="0" u="none" strike="noStrike" cap="none" dirty="0">
                <a:solidFill>
                  <a:schemeClr val="dk1"/>
                </a:solidFill>
                <a:sym typeface="Arimo"/>
              </a:rPr>
              <a:t>Education is the largest economic &amp; social engine in Sackville </a:t>
            </a:r>
            <a:endParaRPr sz="2000" b="1" dirty="0"/>
          </a:p>
          <a:p>
            <a:pPr marL="457200" marR="0" lvl="0" indent="-355600" algn="l" rtl="0">
              <a:lnSpc>
                <a:spcPct val="100000"/>
              </a:lnSpc>
              <a:spcBef>
                <a:spcPts val="1600"/>
              </a:spcBef>
              <a:spcAft>
                <a:spcPts val="0"/>
              </a:spcAft>
              <a:buSzPts val="2000"/>
              <a:buChar char="●"/>
            </a:pPr>
            <a:r>
              <a:rPr lang="en-US" sz="2200" dirty="0"/>
              <a:t>7</a:t>
            </a:r>
            <a:r>
              <a:rPr lang="en-US" sz="2200" b="0" i="0" u="none" strike="noStrike" cap="none" dirty="0">
                <a:solidFill>
                  <a:schemeClr val="dk1"/>
                </a:solidFill>
                <a:sym typeface="Arimo"/>
              </a:rPr>
              <a:t>00 jobs </a:t>
            </a:r>
            <a:r>
              <a:rPr lang="en-US" sz="2200" dirty="0"/>
              <a:t>w</a:t>
            </a:r>
            <a:r>
              <a:rPr lang="en-US" sz="2200" b="0" i="0" u="none" strike="noStrike" cap="none" dirty="0">
                <a:solidFill>
                  <a:schemeClr val="dk1"/>
                </a:solidFill>
                <a:sym typeface="Arimo"/>
              </a:rPr>
              <a:t>ith millions of $ in salaries </a:t>
            </a:r>
            <a:r>
              <a:rPr lang="en-US" sz="2200" dirty="0"/>
              <a:t>&amp;</a:t>
            </a:r>
            <a:r>
              <a:rPr lang="en-US" sz="2200" b="0" i="0" u="none" strike="noStrike" cap="none" dirty="0">
                <a:solidFill>
                  <a:schemeClr val="dk1"/>
                </a:solidFill>
                <a:sym typeface="Arimo"/>
              </a:rPr>
              <a:t> investments </a:t>
            </a:r>
            <a:endParaRPr sz="2200" b="0" i="0" u="none" strike="noStrike" cap="none" dirty="0">
              <a:solidFill>
                <a:schemeClr val="dk1"/>
              </a:solidFill>
              <a:sym typeface="Arimo"/>
            </a:endParaRPr>
          </a:p>
          <a:p>
            <a:pPr marL="0" marR="0" lvl="0" indent="0" algn="l" rtl="0">
              <a:lnSpc>
                <a:spcPct val="100000"/>
              </a:lnSpc>
              <a:spcBef>
                <a:spcPts val="1600"/>
              </a:spcBef>
              <a:spcAft>
                <a:spcPts val="0"/>
              </a:spcAft>
              <a:buClr>
                <a:schemeClr val="dk1"/>
              </a:buClr>
              <a:buSzPts val="2000"/>
              <a:buFont typeface="Old Standard TT"/>
              <a:buNone/>
            </a:pPr>
            <a:r>
              <a:rPr lang="en-US" sz="2200" i="1" dirty="0"/>
              <a:t>A fully integrated education model would: </a:t>
            </a:r>
            <a:endParaRPr sz="2200" i="1" dirty="0"/>
          </a:p>
          <a:p>
            <a:pPr marL="457200" marR="0" lvl="0" indent="-355600" algn="l" rtl="0">
              <a:lnSpc>
                <a:spcPct val="115000"/>
              </a:lnSpc>
              <a:spcBef>
                <a:spcPts val="1600"/>
              </a:spcBef>
              <a:spcAft>
                <a:spcPts val="0"/>
              </a:spcAft>
              <a:buSzPts val="2000"/>
              <a:buChar char="●"/>
            </a:pPr>
            <a:r>
              <a:rPr lang="en-US" sz="2200" dirty="0"/>
              <a:t>attract new families to Sackville </a:t>
            </a:r>
            <a:endParaRPr sz="2200" dirty="0"/>
          </a:p>
          <a:p>
            <a:pPr marL="457200" marR="0" lvl="0" indent="-355600" algn="l" rtl="0">
              <a:lnSpc>
                <a:spcPct val="115000"/>
              </a:lnSpc>
              <a:spcBef>
                <a:spcPts val="0"/>
              </a:spcBef>
              <a:spcAft>
                <a:spcPts val="0"/>
              </a:spcAft>
              <a:buSzPts val="2000"/>
              <a:buChar char="●"/>
            </a:pPr>
            <a:r>
              <a:rPr lang="en-US" sz="2200" dirty="0"/>
              <a:t>boost the economy </a:t>
            </a:r>
            <a:endParaRPr sz="2200" dirty="0"/>
          </a:p>
          <a:p>
            <a:pPr marL="457200" marR="0" lvl="0" indent="-355600" algn="l" rtl="0">
              <a:lnSpc>
                <a:spcPct val="115000"/>
              </a:lnSpc>
              <a:spcBef>
                <a:spcPts val="0"/>
              </a:spcBef>
              <a:spcAft>
                <a:spcPts val="0"/>
              </a:spcAft>
              <a:buSzPts val="2000"/>
              <a:buChar char="●"/>
            </a:pPr>
            <a:r>
              <a:rPr lang="en-US" sz="2200" dirty="0"/>
              <a:t>improve our rural community and </a:t>
            </a:r>
            <a:r>
              <a:rPr lang="en-US" sz="2200" dirty="0" err="1"/>
              <a:t>Tantramar</a:t>
            </a:r>
            <a:r>
              <a:rPr lang="en-US" sz="2200" dirty="0"/>
              <a:t> family of schools </a:t>
            </a:r>
            <a:endParaRPr sz="2200" dirty="0"/>
          </a:p>
          <a:p>
            <a:pPr marL="457200" marR="0" lvl="0" indent="-355600" algn="l" rtl="0">
              <a:lnSpc>
                <a:spcPct val="115000"/>
              </a:lnSpc>
              <a:spcBef>
                <a:spcPts val="0"/>
              </a:spcBef>
              <a:spcAft>
                <a:spcPts val="0"/>
              </a:spcAft>
              <a:buSzPts val="2000"/>
              <a:buChar char="●"/>
            </a:pPr>
            <a:r>
              <a:rPr lang="en-US" sz="2200" dirty="0"/>
              <a:t>better prepare our children for the future</a:t>
            </a:r>
            <a:endParaRPr sz="2200" dirty="0"/>
          </a:p>
          <a:p>
            <a:pPr marL="0" marR="0" lvl="0" indent="0" algn="l" rtl="0">
              <a:lnSpc>
                <a:spcPct val="100000"/>
              </a:lnSpc>
              <a:spcBef>
                <a:spcPts val="1600"/>
              </a:spcBef>
              <a:spcAft>
                <a:spcPts val="0"/>
              </a:spcAft>
              <a:buClr>
                <a:schemeClr val="dk1"/>
              </a:buClr>
              <a:buSzPts val="2000"/>
              <a:buFont typeface="Old Standard TT"/>
              <a:buNone/>
            </a:pPr>
            <a:endParaRPr sz="2200" b="0" i="0" u="none" strike="noStrike" cap="none" dirty="0">
              <a:solidFill>
                <a:schemeClr val="dk1"/>
              </a:solidFill>
              <a:sym typeface="Arimo"/>
            </a:endParaRPr>
          </a:p>
        </p:txBody>
      </p:sp>
      <p:sp>
        <p:nvSpPr>
          <p:cNvPr id="111" name="Google Shape;111;p19"/>
          <p:cNvSpPr txBox="1"/>
          <p:nvPr/>
        </p:nvSpPr>
        <p:spPr>
          <a:xfrm>
            <a:off x="1076632" y="117987"/>
            <a:ext cx="18473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0" y="280219"/>
            <a:ext cx="9144000" cy="619433"/>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Old Standard TT"/>
              <a:buNone/>
            </a:pPr>
            <a:r>
              <a:rPr lang="en-US" sz="3000" b="0" i="0" u="none" strike="noStrike" cap="none" dirty="0">
                <a:solidFill>
                  <a:srgbClr val="FFFFFF"/>
                </a:solidFill>
                <a:latin typeface="Georgia"/>
                <a:ea typeface="Georgia"/>
                <a:cs typeface="Georgia"/>
                <a:sym typeface="Georgia"/>
              </a:rPr>
              <a:t>Who is Sackville Schools 2020 (SS</a:t>
            </a:r>
            <a:r>
              <a:rPr lang="en-US" dirty="0">
                <a:solidFill>
                  <a:srgbClr val="FFFFFF"/>
                </a:solidFill>
              </a:rPr>
              <a:t>2020)</a:t>
            </a:r>
            <a:r>
              <a:rPr lang="en-US" sz="3000" b="0" i="0" u="none" strike="noStrike" cap="none" dirty="0">
                <a:solidFill>
                  <a:srgbClr val="FFFFFF"/>
                </a:solidFill>
                <a:latin typeface="Georgia"/>
                <a:ea typeface="Georgia"/>
                <a:cs typeface="Georgia"/>
                <a:sym typeface="Georgia"/>
              </a:rPr>
              <a:t>?</a:t>
            </a:r>
            <a:endParaRPr dirty="0">
              <a:solidFill>
                <a:srgbClr val="FFFFFF"/>
              </a:solidFill>
            </a:endParaRPr>
          </a:p>
        </p:txBody>
      </p:sp>
      <p:sp>
        <p:nvSpPr>
          <p:cNvPr id="218" name="Google Shape;218;p37"/>
          <p:cNvSpPr txBox="1">
            <a:spLocks noGrp="1"/>
          </p:cNvSpPr>
          <p:nvPr>
            <p:ph type="body" idx="1"/>
          </p:nvPr>
        </p:nvSpPr>
        <p:spPr>
          <a:xfrm>
            <a:off x="207390" y="1047135"/>
            <a:ext cx="8624910" cy="3622025"/>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1"/>
              </a:buClr>
              <a:buSzPts val="2000"/>
              <a:buFont typeface="Arimo"/>
              <a:buChar char="●"/>
            </a:pPr>
            <a:r>
              <a:rPr lang="en-US" b="0" i="0" u="none" strike="noStrike" cap="none" dirty="0">
                <a:solidFill>
                  <a:schemeClr val="dk1"/>
                </a:solidFill>
                <a:sym typeface="Arimo"/>
              </a:rPr>
              <a:t>WE ARE students, parents, educators, business owners, PSSC</a:t>
            </a:r>
            <a:r>
              <a:rPr lang="en-US" dirty="0"/>
              <a:t>/</a:t>
            </a:r>
            <a:r>
              <a:rPr lang="en-US" b="0" i="0" u="none" strike="noStrike" cap="none" dirty="0">
                <a:solidFill>
                  <a:schemeClr val="dk1"/>
                </a:solidFill>
                <a:sym typeface="Arimo"/>
              </a:rPr>
              <a:t>Home and School members, and citizens who wish to engage the entire community about the future of education in Sackville. We are active volunteers that support education in our schools and have formed many partnerships over the past 3+ years.</a:t>
            </a:r>
            <a:br>
              <a:rPr lang="en-US" dirty="0"/>
            </a:br>
            <a:endParaRPr sz="800" dirty="0"/>
          </a:p>
          <a:p>
            <a:pPr marL="457200" marR="0" lvl="0" indent="-355600" algn="l" rtl="0">
              <a:lnSpc>
                <a:spcPct val="115000"/>
              </a:lnSpc>
              <a:spcBef>
                <a:spcPts val="0"/>
              </a:spcBef>
              <a:spcAft>
                <a:spcPts val="0"/>
              </a:spcAft>
              <a:buClr>
                <a:schemeClr val="dk1"/>
              </a:buClr>
              <a:buSzPts val="2000"/>
              <a:buFont typeface="Arimo"/>
              <a:buChar char="●"/>
            </a:pPr>
            <a:r>
              <a:rPr lang="en-US" b="0" i="0" u="none" strike="noStrike" cap="none" dirty="0">
                <a:solidFill>
                  <a:schemeClr val="dk1"/>
                </a:solidFill>
                <a:sym typeface="Arimo"/>
              </a:rPr>
              <a:t>WE AIM TO BE PROACTIVE, knowing that </a:t>
            </a:r>
            <a:r>
              <a:rPr lang="en-US" b="0" i="0" u="none" strike="noStrike" cap="none" dirty="0" err="1">
                <a:solidFill>
                  <a:schemeClr val="dk1"/>
                </a:solidFill>
                <a:sym typeface="Arimo"/>
              </a:rPr>
              <a:t>Marshview</a:t>
            </a:r>
            <a:r>
              <a:rPr lang="en-US" b="0" i="0" u="none" strike="noStrike" cap="none" dirty="0">
                <a:solidFill>
                  <a:schemeClr val="dk1"/>
                </a:solidFill>
                <a:sym typeface="Arimo"/>
              </a:rPr>
              <a:t> </a:t>
            </a:r>
            <a:r>
              <a:rPr lang="en-US" dirty="0"/>
              <a:t>will</a:t>
            </a:r>
            <a:r>
              <a:rPr lang="en-US" b="0" i="0" u="none" strike="noStrike" cap="none" dirty="0">
                <a:solidFill>
                  <a:schemeClr val="dk1"/>
                </a:solidFill>
                <a:sym typeface="Arimo"/>
              </a:rPr>
              <a:t> close, we want to ensure that Sackville’s education model is designed </a:t>
            </a:r>
            <a:r>
              <a:rPr lang="en-US" b="0" i="1" u="none" strike="noStrike" cap="none" dirty="0">
                <a:solidFill>
                  <a:schemeClr val="dk1"/>
                </a:solidFill>
                <a:sym typeface="Arimo"/>
              </a:rPr>
              <a:t>by</a:t>
            </a:r>
            <a:r>
              <a:rPr lang="en-US" b="0" i="0" u="none" strike="noStrike" cap="none" dirty="0">
                <a:solidFill>
                  <a:schemeClr val="dk1"/>
                </a:solidFill>
                <a:sym typeface="Arimo"/>
              </a:rPr>
              <a:t> the community, </a:t>
            </a:r>
            <a:r>
              <a:rPr lang="en-US" b="0" i="1" u="none" strike="noStrike" cap="none" dirty="0">
                <a:solidFill>
                  <a:schemeClr val="dk1"/>
                </a:solidFill>
                <a:sym typeface="Arimo"/>
              </a:rPr>
              <a:t>for</a:t>
            </a:r>
            <a:r>
              <a:rPr lang="en-US" b="0" i="0" u="none" strike="noStrike" cap="none" dirty="0">
                <a:solidFill>
                  <a:schemeClr val="dk1"/>
                </a:solidFill>
                <a:sym typeface="Arimo"/>
              </a:rPr>
              <a:t> the community.</a:t>
            </a:r>
            <a:br>
              <a:rPr lang="en-US" b="0" i="0" u="none" strike="noStrike" cap="none" dirty="0">
                <a:solidFill>
                  <a:schemeClr val="dk1"/>
                </a:solidFill>
                <a:sym typeface="Arimo"/>
              </a:rPr>
            </a:br>
            <a:endParaRPr sz="800" dirty="0"/>
          </a:p>
          <a:p>
            <a:pPr marL="457200" marR="0" lvl="0" indent="-355600" algn="l" rtl="0">
              <a:lnSpc>
                <a:spcPct val="115000"/>
              </a:lnSpc>
              <a:spcBef>
                <a:spcPts val="0"/>
              </a:spcBef>
              <a:spcAft>
                <a:spcPts val="0"/>
              </a:spcAft>
              <a:buClr>
                <a:schemeClr val="dk1"/>
              </a:buClr>
              <a:buSzPts val="2000"/>
              <a:buFont typeface="Arimo"/>
              <a:buChar char="●"/>
            </a:pPr>
            <a:r>
              <a:rPr lang="en-US" b="0" i="0" u="none" strike="noStrike" cap="none" dirty="0">
                <a:solidFill>
                  <a:schemeClr val="dk1"/>
                </a:solidFill>
                <a:sym typeface="Arimo"/>
              </a:rPr>
              <a:t>OUR GOAL is to advocate for modern facilities that benefit our </a:t>
            </a:r>
            <a:r>
              <a:rPr lang="en-US" dirty="0"/>
              <a:t>children and all residents</a:t>
            </a:r>
            <a:r>
              <a:rPr lang="en-US" b="0" i="0" u="none" strike="noStrike" cap="none" dirty="0">
                <a:solidFill>
                  <a:schemeClr val="dk1"/>
                </a:solidFill>
                <a:sym typeface="Arimo"/>
              </a:rPr>
              <a:t> of Sackville and the </a:t>
            </a:r>
            <a:r>
              <a:rPr lang="en-US" b="0" i="0" u="none" strike="noStrike" cap="none" dirty="0" err="1">
                <a:solidFill>
                  <a:schemeClr val="dk1"/>
                </a:solidFill>
                <a:sym typeface="Arimo"/>
              </a:rPr>
              <a:t>Tantramar</a:t>
            </a:r>
            <a:r>
              <a:rPr lang="en-US" b="0" i="0" u="none" strike="noStrike" cap="none" dirty="0">
                <a:solidFill>
                  <a:schemeClr val="dk1"/>
                </a:solidFill>
                <a:sym typeface="Arimo"/>
              </a:rPr>
              <a:t> Region, present and future. </a:t>
            </a:r>
            <a:endParaRPr dirty="0"/>
          </a:p>
          <a:p>
            <a:pPr marL="0" marR="0" lvl="0" indent="0" algn="l" rtl="0">
              <a:lnSpc>
                <a:spcPct val="115000"/>
              </a:lnSpc>
              <a:spcBef>
                <a:spcPts val="1600"/>
              </a:spcBef>
              <a:spcAft>
                <a:spcPts val="0"/>
              </a:spcAft>
              <a:buClr>
                <a:schemeClr val="dk1"/>
              </a:buClr>
              <a:buSzPts val="2000"/>
              <a:buFont typeface="Old Standard TT"/>
              <a:buNone/>
            </a:pPr>
            <a:endParaRPr b="0" i="0" u="none" strike="noStrike" cap="none" dirty="0">
              <a:solidFill>
                <a:schemeClr val="dk1"/>
              </a:solidFill>
              <a:sym typeface="Arimo"/>
            </a:endParaRPr>
          </a:p>
          <a:p>
            <a:pPr marL="0" marR="0" lvl="0" indent="0" algn="l" rtl="0">
              <a:lnSpc>
                <a:spcPct val="115000"/>
              </a:lnSpc>
              <a:spcBef>
                <a:spcPts val="1600"/>
              </a:spcBef>
              <a:spcAft>
                <a:spcPts val="0"/>
              </a:spcAft>
              <a:buClr>
                <a:schemeClr val="dk1"/>
              </a:buClr>
              <a:buSzPts val="2000"/>
              <a:buFont typeface="Old Standard TT"/>
              <a:buNone/>
            </a:pPr>
            <a:endParaRPr sz="2000" b="0" i="0" u="none" strike="noStrike" cap="none" dirty="0">
              <a:solidFill>
                <a:schemeClr val="dk1"/>
              </a:solidFill>
              <a:latin typeface="Arimo"/>
              <a:ea typeface="Arimo"/>
              <a:cs typeface="Arimo"/>
              <a:sym typeface="Arim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body" idx="1"/>
          </p:nvPr>
        </p:nvSpPr>
        <p:spPr>
          <a:xfrm>
            <a:off x="311700" y="315614"/>
            <a:ext cx="7516456" cy="788357"/>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a:t>Since 2015</a:t>
            </a:r>
            <a:r>
              <a:rPr lang="en-US" sz="1800" b="0" i="0" u="none" strike="noStrike" cap="none">
                <a:solidFill>
                  <a:schemeClr val="dk1"/>
                </a:solidFill>
                <a:latin typeface="Arimo"/>
                <a:ea typeface="Arimo"/>
                <a:cs typeface="Arimo"/>
                <a:sym typeface="Arimo"/>
              </a:rPr>
              <a:t>, SS2020 has been forming partnerships and meeting with the community</a:t>
            </a:r>
            <a:r>
              <a:rPr lang="en-US"/>
              <a:t>,</a:t>
            </a:r>
            <a:r>
              <a:rPr lang="en-US" sz="1800" b="0" i="0" u="none" strike="noStrike" cap="none">
                <a:solidFill>
                  <a:schemeClr val="dk1"/>
                </a:solidFill>
                <a:latin typeface="Arimo"/>
                <a:ea typeface="Arimo"/>
                <a:cs typeface="Arimo"/>
                <a:sym typeface="Arimo"/>
              </a:rPr>
              <a:t> collaborators &amp; leaders:</a:t>
            </a:r>
            <a:endParaRPr/>
          </a:p>
          <a:p>
            <a:pPr marL="0" marR="0" lvl="0" indent="0" algn="l" rtl="0">
              <a:lnSpc>
                <a:spcPct val="115000"/>
              </a:lnSpc>
              <a:spcBef>
                <a:spcPts val="1600"/>
              </a:spcBef>
              <a:spcAft>
                <a:spcPts val="0"/>
              </a:spcAft>
              <a:buClr>
                <a:schemeClr val="dk1"/>
              </a:buClr>
              <a:buSzPts val="1800"/>
              <a:buFont typeface="Old Standard TT"/>
              <a:buNone/>
            </a:pPr>
            <a:endParaRPr sz="1800" b="0" i="0" u="none" strike="noStrike" cap="none">
              <a:solidFill>
                <a:schemeClr val="dk1"/>
              </a:solidFill>
              <a:latin typeface="Arimo"/>
              <a:ea typeface="Arimo"/>
              <a:cs typeface="Arimo"/>
              <a:sym typeface="Arimo"/>
            </a:endParaRPr>
          </a:p>
        </p:txBody>
      </p:sp>
      <p:sp>
        <p:nvSpPr>
          <p:cNvPr id="243" name="Google Shape;243;p41"/>
          <p:cNvSpPr txBox="1"/>
          <p:nvPr/>
        </p:nvSpPr>
        <p:spPr>
          <a:xfrm>
            <a:off x="311698" y="1244286"/>
            <a:ext cx="3780800" cy="3261406"/>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Teachers</a:t>
            </a:r>
            <a:r>
              <a:rPr lang="en-US" sz="1600">
                <a:solidFill>
                  <a:schemeClr val="dk1"/>
                </a:solidFill>
                <a:latin typeface="Arimo"/>
                <a:ea typeface="Arimo"/>
                <a:cs typeface="Arimo"/>
                <a:sym typeface="Arimo"/>
              </a:rPr>
              <a:t>, </a:t>
            </a:r>
            <a:r>
              <a:rPr lang="en-US" sz="1600" b="0" i="0" u="none" strike="noStrike" cap="none">
                <a:solidFill>
                  <a:schemeClr val="dk1"/>
                </a:solidFill>
                <a:latin typeface="Arimo"/>
                <a:ea typeface="Arimo"/>
                <a:cs typeface="Arimo"/>
                <a:sym typeface="Arimo"/>
              </a:rPr>
              <a:t>principals, coaches</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PSSC, Home &amp; School committees</a:t>
            </a:r>
            <a:endParaRPr/>
          </a:p>
          <a:p>
            <a:pPr marL="457200" marR="0" lvl="0" indent="-330200" algn="l" rtl="0">
              <a:lnSpc>
                <a:spcPct val="115000"/>
              </a:lnSpc>
              <a:spcBef>
                <a:spcPts val="0"/>
              </a:spcBef>
              <a:spcAft>
                <a:spcPts val="0"/>
              </a:spcAft>
              <a:buClr>
                <a:schemeClr val="dk1"/>
              </a:buClr>
              <a:buSzPts val="1600"/>
              <a:buFont typeface="Arimo"/>
              <a:buChar char="●"/>
            </a:pPr>
            <a:r>
              <a:rPr lang="en-US" sz="1600">
                <a:solidFill>
                  <a:schemeClr val="dk1"/>
                </a:solidFill>
                <a:latin typeface="Arimo"/>
                <a:ea typeface="Arimo"/>
                <a:cs typeface="Arimo"/>
                <a:sym typeface="Arimo"/>
              </a:rPr>
              <a:t>&gt;</a:t>
            </a:r>
            <a:r>
              <a:rPr lang="en-US" sz="1600" b="0" i="0" u="none" strike="noStrike" cap="none">
                <a:solidFill>
                  <a:schemeClr val="dk1"/>
                </a:solidFill>
                <a:latin typeface="Arimo"/>
                <a:ea typeface="Arimo"/>
                <a:cs typeface="Arimo"/>
                <a:sym typeface="Arimo"/>
              </a:rPr>
              <a:t>150 student</a:t>
            </a:r>
            <a:r>
              <a:rPr lang="en-US" sz="1600">
                <a:solidFill>
                  <a:schemeClr val="dk1"/>
                </a:solidFill>
                <a:latin typeface="Arimo"/>
                <a:ea typeface="Arimo"/>
                <a:cs typeface="Arimo"/>
                <a:sym typeface="Arimo"/>
              </a:rPr>
              <a:t> interviews</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Community Collaboration Cafés</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10-Year Education Plan Workshop</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Fielding Nair Architects, Jim Scott Architects, w/design sessions</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C21 &amp; Harvard Re-Design Lab</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Educational design specialists, business leaders &amp; developers</a:t>
            </a:r>
            <a:endParaRPr/>
          </a:p>
        </p:txBody>
      </p:sp>
      <p:sp>
        <p:nvSpPr>
          <p:cNvPr id="244" name="Google Shape;244;p41"/>
          <p:cNvSpPr txBox="1"/>
          <p:nvPr/>
        </p:nvSpPr>
        <p:spPr>
          <a:xfrm>
            <a:off x="4283506" y="1244286"/>
            <a:ext cx="4224874" cy="3595856"/>
          </a:xfrm>
          <a:prstGeom prst="rect">
            <a:avLst/>
          </a:prstGeom>
          <a:noFill/>
          <a:ln>
            <a:noFill/>
          </a:ln>
        </p:spPr>
        <p:txBody>
          <a:bodyPr spcFirstLastPara="1" wrap="square" lIns="91425" tIns="45700" rIns="91425" bIns="45700" anchor="t" anchorCtr="0">
            <a:noAutofit/>
          </a:bodyPr>
          <a:lstStyle/>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Minister of Education and EECD</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MLAs Bernard Leblanc &amp; Megan Mitton</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MP Hon. Dominic LeBlanc</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Sackville Mayor &amp; Council</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NB Business Council</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Mount Allison University</a:t>
            </a:r>
            <a:endParaRPr/>
          </a:p>
          <a:p>
            <a:pPr marL="457200" marR="0" lvl="0" indent="-330200" algn="l" rtl="0">
              <a:lnSpc>
                <a:spcPct val="115000"/>
              </a:lnSpc>
              <a:spcBef>
                <a:spcPts val="0"/>
              </a:spcBef>
              <a:spcAft>
                <a:spcPts val="0"/>
              </a:spcAft>
              <a:buClr>
                <a:schemeClr val="dk1"/>
              </a:buClr>
              <a:buSzPts val="1600"/>
              <a:buFont typeface="Arimo"/>
              <a:buChar char="●"/>
            </a:pPr>
            <a:r>
              <a:rPr lang="en-US" sz="1600" b="0" i="0" u="none" strike="noStrike" cap="none">
                <a:solidFill>
                  <a:schemeClr val="dk1"/>
                </a:solidFill>
                <a:latin typeface="Arimo"/>
                <a:ea typeface="Arimo"/>
                <a:cs typeface="Arimo"/>
                <a:sym typeface="Arimo"/>
              </a:rPr>
              <a:t>NB Experiential Learning Task Force</a:t>
            </a:r>
            <a:endParaRPr/>
          </a:p>
          <a:p>
            <a:pPr marL="216000" marR="0" lvl="0" indent="-112150" algn="l" rtl="0">
              <a:lnSpc>
                <a:spcPct val="100000"/>
              </a:lnSpc>
              <a:spcBef>
                <a:spcPts val="400"/>
              </a:spcBef>
              <a:spcAft>
                <a:spcPts val="0"/>
              </a:spcAft>
              <a:buClr>
                <a:schemeClr val="dk1"/>
              </a:buClr>
              <a:buSzPts val="1600"/>
              <a:buFont typeface="Arial"/>
              <a:buNone/>
            </a:pPr>
            <a:endParaRPr sz="1200" b="0" i="0" u="none" strike="noStrike" cap="none">
              <a:solidFill>
                <a:schemeClr val="dk1"/>
              </a:solidFill>
              <a:latin typeface="Arimo"/>
              <a:ea typeface="Arimo"/>
              <a:cs typeface="Arimo"/>
              <a:sym typeface="Arimo"/>
            </a:endParaRPr>
          </a:p>
          <a:p>
            <a:pPr marL="2250" marR="0" lvl="0" indent="0" algn="l" rtl="0">
              <a:lnSpc>
                <a:spcPct val="115000"/>
              </a:lnSpc>
              <a:spcBef>
                <a:spcPts val="400"/>
              </a:spcBef>
              <a:spcAft>
                <a:spcPts val="0"/>
              </a:spcAft>
              <a:buClr>
                <a:schemeClr val="dk1"/>
              </a:buClr>
              <a:buSzPts val="1600"/>
              <a:buFont typeface="Arimo"/>
              <a:buNone/>
            </a:pPr>
            <a:r>
              <a:rPr lang="en-US" sz="1600">
                <a:solidFill>
                  <a:schemeClr val="dk1"/>
                </a:solidFill>
                <a:latin typeface="Arimo"/>
                <a:ea typeface="Arimo"/>
                <a:cs typeface="Arimo"/>
                <a:sym typeface="Arimo"/>
              </a:rPr>
              <a:t>There’s</a:t>
            </a:r>
            <a:r>
              <a:rPr lang="en-US" sz="1600" b="0" i="0" u="none" strike="noStrike" cap="none">
                <a:solidFill>
                  <a:schemeClr val="dk1"/>
                </a:solidFill>
                <a:latin typeface="Arimo"/>
                <a:ea typeface="Arimo"/>
                <a:cs typeface="Arimo"/>
                <a:sym typeface="Arimo"/>
              </a:rPr>
              <a:t> lots of SUPPORT &amp; ENTHUSIASM for the SS2020 vision!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324" y="2169844"/>
            <a:ext cx="8132976" cy="2617940"/>
          </a:xfrm>
        </p:spPr>
        <p:txBody>
          <a:bodyPr>
            <a:normAutofit fontScale="90000"/>
          </a:bodyPr>
          <a:lstStyle/>
          <a:p>
            <a:pPr algn="l"/>
            <a:r>
              <a:rPr lang="en-US" sz="2700" b="1" dirty="0"/>
              <a:t>Ernst &amp; Young Multi-Year Infrastructure Study </a:t>
            </a:r>
            <a:r>
              <a:rPr lang="en-US" sz="2000" b="1" dirty="0"/>
              <a:t>(September 2017)</a:t>
            </a:r>
            <a:br>
              <a:rPr lang="en-US" sz="2000" b="1" dirty="0"/>
            </a:br>
            <a:r>
              <a:rPr lang="en-US" sz="2000" b="1" dirty="0"/>
              <a:t> </a:t>
            </a:r>
            <a:br>
              <a:rPr lang="en-US" sz="2000" b="1" dirty="0"/>
            </a:br>
            <a:r>
              <a:rPr lang="en-US" sz="2000" b="1" dirty="0">
                <a:latin typeface="Arimo" panose="020B0604020202020204" pitchFamily="34" charset="0"/>
                <a:ea typeface="Arimo" panose="020B0604020202020204" pitchFamily="34" charset="0"/>
                <a:cs typeface="Arimo" panose="020B0604020202020204" pitchFamily="34" charset="0"/>
              </a:rPr>
              <a:t>All options provided are based on </a:t>
            </a:r>
            <a:r>
              <a:rPr lang="en-US" sz="2000" b="1" dirty="0" err="1">
                <a:latin typeface="Arimo" panose="020B0604020202020204" pitchFamily="34" charset="0"/>
                <a:ea typeface="Arimo" panose="020B0604020202020204" pitchFamily="34" charset="0"/>
                <a:cs typeface="Arimo" panose="020B0604020202020204" pitchFamily="34" charset="0"/>
              </a:rPr>
              <a:t>Marshview</a:t>
            </a:r>
            <a:r>
              <a:rPr lang="en-US" sz="2000" b="1" dirty="0">
                <a:latin typeface="Arimo" panose="020B0604020202020204" pitchFamily="34" charset="0"/>
                <a:ea typeface="Arimo" panose="020B0604020202020204" pitchFamily="34" charset="0"/>
                <a:cs typeface="Arimo" panose="020B0604020202020204" pitchFamily="34" charset="0"/>
              </a:rPr>
              <a:t> Middle School closing</a:t>
            </a:r>
            <a:br>
              <a:rPr lang="en-US" sz="2000" b="1" dirty="0">
                <a:latin typeface="Arimo" panose="020B0604020202020204" pitchFamily="34" charset="0"/>
                <a:ea typeface="Arimo" panose="020B0604020202020204" pitchFamily="34" charset="0"/>
                <a:cs typeface="Arimo" panose="020B0604020202020204" pitchFamily="34" charset="0"/>
              </a:rPr>
            </a:br>
            <a:br>
              <a:rPr lang="en-US" sz="2000" b="1" dirty="0">
                <a:latin typeface="Arimo" panose="020B0604020202020204" pitchFamily="34" charset="0"/>
                <a:ea typeface="Arimo" panose="020B0604020202020204" pitchFamily="34" charset="0"/>
                <a:cs typeface="Arimo" panose="020B0604020202020204" pitchFamily="34" charset="0"/>
              </a:rPr>
            </a:br>
            <a:r>
              <a:rPr lang="en-US" sz="2000" b="1" dirty="0">
                <a:latin typeface="Arimo" panose="020B0604020202020204" pitchFamily="34" charset="0"/>
                <a:ea typeface="Arimo" panose="020B0604020202020204" pitchFamily="34" charset="0"/>
                <a:cs typeface="Arimo" panose="020B0604020202020204" pitchFamily="34" charset="0"/>
              </a:rPr>
              <a:t>Sackville Schools 2020 has supported the urgent need to close </a:t>
            </a:r>
            <a:r>
              <a:rPr lang="en-US" sz="2000" b="1" dirty="0" err="1">
                <a:latin typeface="Arimo" panose="020B0604020202020204" pitchFamily="34" charset="0"/>
                <a:ea typeface="Arimo" panose="020B0604020202020204" pitchFamily="34" charset="0"/>
                <a:cs typeface="Arimo" panose="020B0604020202020204" pitchFamily="34" charset="0"/>
              </a:rPr>
              <a:t>Marshview</a:t>
            </a:r>
            <a:r>
              <a:rPr lang="en-US" sz="2000" b="1" dirty="0">
                <a:latin typeface="Arimo" panose="020B0604020202020204" pitchFamily="34" charset="0"/>
                <a:ea typeface="Arimo" panose="020B0604020202020204" pitchFamily="34" charset="0"/>
                <a:cs typeface="Arimo" panose="020B0604020202020204" pitchFamily="34" charset="0"/>
              </a:rPr>
              <a:t> Middle School since our original correspondence to the DEC in 2015.</a:t>
            </a:r>
            <a:br>
              <a:rPr lang="en-US" sz="2700" b="1" dirty="0">
                <a:latin typeface="Arimo" panose="020B0604020202020204" pitchFamily="34" charset="0"/>
                <a:ea typeface="Arimo" panose="020B0604020202020204" pitchFamily="34" charset="0"/>
                <a:cs typeface="Arimo" panose="020B0604020202020204" pitchFamily="34" charset="0"/>
              </a:rPr>
            </a:br>
            <a:endParaRPr lang="en-US" sz="2700" b="1" dirty="0">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14260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06" y="2094716"/>
            <a:ext cx="6956365" cy="1987090"/>
          </a:xfrm>
        </p:spPr>
        <p:txBody>
          <a:bodyPr>
            <a:normAutofit fontScale="90000"/>
          </a:bodyPr>
          <a:lstStyle/>
          <a:p>
            <a:r>
              <a:rPr lang="en-US" sz="2900" i="1" dirty="0"/>
              <a:t>&gt;&gt; </a:t>
            </a:r>
            <a:r>
              <a:rPr lang="en-US" sz="2900" dirty="0"/>
              <a:t>Concluded that 2 Sackville schools (</a:t>
            </a:r>
            <a:r>
              <a:rPr lang="en-US" sz="2900" dirty="0" err="1"/>
              <a:t>Marshview</a:t>
            </a:r>
            <a:r>
              <a:rPr lang="en-US" sz="2900" dirty="0"/>
              <a:t> &amp; Salem) are in “poor” condition, while </a:t>
            </a:r>
            <a:r>
              <a:rPr lang="en-US" sz="2900" dirty="0" err="1"/>
              <a:t>Tantramar</a:t>
            </a:r>
            <a:r>
              <a:rPr lang="en-US" sz="2900" dirty="0"/>
              <a:t> is rated as “Fair” condition</a:t>
            </a:r>
            <a:br>
              <a:rPr lang="en-US" sz="2700" i="1" dirty="0"/>
            </a:br>
            <a:br>
              <a:rPr lang="en-US" sz="900" i="1" dirty="0"/>
            </a:br>
            <a:r>
              <a:rPr lang="en-US" sz="2100" dirty="0"/>
              <a:t>(according to the </a:t>
            </a:r>
            <a:r>
              <a:rPr lang="en-US" sz="2100" i="1" dirty="0"/>
              <a:t>Facility Index Condition </a:t>
            </a:r>
            <a:r>
              <a:rPr lang="en-US" sz="2100" dirty="0"/>
              <a:t>applied to each building)</a:t>
            </a:r>
            <a:endParaRPr lang="en-US" sz="2100" b="1" dirty="0"/>
          </a:p>
        </p:txBody>
      </p:sp>
      <p:sp>
        <p:nvSpPr>
          <p:cNvPr id="8" name="Google Shape;217;p37">
            <a:extLst>
              <a:ext uri="{FF2B5EF4-FFF2-40B4-BE49-F238E27FC236}">
                <a16:creationId xmlns:a16="http://schemas.microsoft.com/office/drawing/2014/main" id="{6D3945E9-7BF1-E447-AA75-FDEF4561D65E}"/>
              </a:ext>
            </a:extLst>
          </p:cNvPr>
          <p:cNvSpPr txBox="1">
            <a:spLocks/>
          </p:cNvSpPr>
          <p:nvPr/>
        </p:nvSpPr>
        <p:spPr>
          <a:xfrm>
            <a:off x="0" y="775421"/>
            <a:ext cx="9144000" cy="619433"/>
          </a:xfrm>
          <a:prstGeom prst="rect">
            <a:avLst/>
          </a:prstGeom>
          <a:solidFill>
            <a:schemeClr val="l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a:r>
              <a:rPr lang="en-US" dirty="0">
                <a:solidFill>
                  <a:srgbClr val="FFFFFF"/>
                </a:solidFill>
              </a:rPr>
              <a:t>E&amp;Y Infrastructure Study</a:t>
            </a:r>
          </a:p>
        </p:txBody>
      </p:sp>
    </p:spTree>
    <p:extLst>
      <p:ext uri="{BB962C8B-B14F-4D97-AF65-F5344CB8AC3E}">
        <p14:creationId xmlns:p14="http://schemas.microsoft.com/office/powerpoint/2010/main" val="138302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699" y="1316511"/>
            <a:ext cx="8520600" cy="613200"/>
          </a:xfrm>
        </p:spPr>
        <p:txBody>
          <a:bodyPr>
            <a:normAutofit fontScale="90000"/>
          </a:bodyPr>
          <a:lstStyle/>
          <a:p>
            <a:r>
              <a:rPr lang="en-US" sz="2700" dirty="0">
                <a:latin typeface="Georgia" panose="02040502050405020303" pitchFamily="18" charset="0"/>
              </a:rPr>
              <a:t>Overall average FCI* is rated </a:t>
            </a:r>
            <a:r>
              <a:rPr lang="en-US" sz="2700" i="1" dirty="0">
                <a:latin typeface="Georgia" panose="02040502050405020303" pitchFamily="18" charset="0"/>
              </a:rPr>
              <a:t>POOR</a:t>
            </a:r>
            <a:r>
              <a:rPr lang="en-US" sz="2700" dirty="0">
                <a:latin typeface="Georgia" panose="02040502050405020303" pitchFamily="18" charset="0"/>
              </a:rPr>
              <a:t> for the four schools included in the review</a:t>
            </a:r>
            <a:br>
              <a:rPr lang="en-US" b="1" i="1" dirty="0"/>
            </a:br>
            <a:endParaRPr lang="en-US" b="1" i="1" dirty="0"/>
          </a:p>
        </p:txBody>
      </p:sp>
      <p:pic>
        <p:nvPicPr>
          <p:cNvPr id="4" name="Content Placeholder 3"/>
          <p:cNvPicPr>
            <a:picLocks noGrp="1" noChangeAspect="1"/>
          </p:cNvPicPr>
          <p:nvPr>
            <p:ph idx="1"/>
          </p:nvPr>
        </p:nvPicPr>
        <p:blipFill>
          <a:blip r:embed="rId2"/>
          <a:stretch>
            <a:fillRect/>
          </a:stretch>
        </p:blipFill>
        <p:spPr>
          <a:xfrm>
            <a:off x="1219356" y="2360565"/>
            <a:ext cx="6705287" cy="2736349"/>
          </a:xfrm>
          <a:prstGeom prst="rect">
            <a:avLst/>
          </a:prstGeom>
        </p:spPr>
      </p:pic>
      <p:sp>
        <p:nvSpPr>
          <p:cNvPr id="6" name="Google Shape;217;p37">
            <a:extLst>
              <a:ext uri="{FF2B5EF4-FFF2-40B4-BE49-F238E27FC236}">
                <a16:creationId xmlns:a16="http://schemas.microsoft.com/office/drawing/2014/main" id="{3E205D0C-6340-E74F-BC5C-158734AAEE46}"/>
              </a:ext>
            </a:extLst>
          </p:cNvPr>
          <p:cNvSpPr txBox="1">
            <a:spLocks/>
          </p:cNvSpPr>
          <p:nvPr/>
        </p:nvSpPr>
        <p:spPr>
          <a:xfrm>
            <a:off x="0" y="552344"/>
            <a:ext cx="9144000" cy="619433"/>
          </a:xfrm>
          <a:prstGeom prst="rect">
            <a:avLst/>
          </a:prstGeom>
          <a:solidFill>
            <a:schemeClr val="l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a:r>
              <a:rPr lang="en-US" dirty="0">
                <a:solidFill>
                  <a:srgbClr val="FFFFFF"/>
                </a:solidFill>
              </a:rPr>
              <a:t>E&amp;Y Infrastructure Study</a:t>
            </a:r>
          </a:p>
        </p:txBody>
      </p:sp>
    </p:spTree>
    <p:extLst>
      <p:ext uri="{BB962C8B-B14F-4D97-AF65-F5344CB8AC3E}">
        <p14:creationId xmlns:p14="http://schemas.microsoft.com/office/powerpoint/2010/main" val="219431600"/>
      </p:ext>
    </p:extLst>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2756</Words>
  <Application>Microsoft Macintosh PowerPoint</Application>
  <PresentationFormat>On-screen Show (16:9)</PresentationFormat>
  <Paragraphs>165</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Arimo</vt:lpstr>
      <vt:lpstr>Courier New</vt:lpstr>
      <vt:lpstr>Georgia</vt:lpstr>
      <vt:lpstr>Old Standard TT</vt:lpstr>
      <vt:lpstr>Wingdings</vt:lpstr>
      <vt:lpstr>paperback</vt:lpstr>
      <vt:lpstr>PowerPoint Presentation</vt:lpstr>
      <vt:lpstr>What is at the heart of why we’re here?</vt:lpstr>
      <vt:lpstr>Questions That Sparked The  Sackville Schools 2020 Movement</vt:lpstr>
      <vt:lpstr>Education is the backbone of Sackville</vt:lpstr>
      <vt:lpstr>Who is Sackville Schools 2020 (SS2020)?</vt:lpstr>
      <vt:lpstr>PowerPoint Presentation</vt:lpstr>
      <vt:lpstr>Ernst &amp; Young Multi-Year Infrastructure Study (September 2017)   All options provided are based on Marshview Middle School closing  Sackville Schools 2020 has supported the urgent need to close Marshview Middle School since our original correspondence to the DEC in 2015. </vt:lpstr>
      <vt:lpstr>&gt;&gt; Concluded that 2 Sackville schools (Marshview &amp; Salem) are in “poor” condition, while Tantramar is rated as “Fair” condition  (according to the Facility Index Condition applied to each building)</vt:lpstr>
      <vt:lpstr>Overall average FCI* is rated POOR for the four schools included in the review </vt:lpstr>
      <vt:lpstr>PowerPoint Presentation</vt:lpstr>
      <vt:lpstr>SS2020 Recommendation to the DEC</vt:lpstr>
      <vt:lpstr>SS2020 Recommendation to the DEC (con’t)</vt:lpstr>
      <vt:lpstr>IMAGINE an education model that pulls together everything that makes our community great. Sharing resources saves money and allows for lots of collaboration!</vt:lpstr>
      <vt:lpstr>An idea for Option 4</vt:lpstr>
      <vt:lpstr>The SS2020 Proposal</vt:lpstr>
      <vt:lpstr>PowerPoint Presentation</vt:lpstr>
      <vt:lpstr>Recommendations Beyond Policy #409</vt:lpstr>
      <vt:lpstr>Community partnerships already exist in NB:  </vt:lpstr>
      <vt:lpstr>Telling a new story about education in NB  </vt:lpstr>
      <vt:lpstr>November 20 Speech from the Throne…</vt:lpstr>
      <vt:lpstr>Moving forward…An exciting timeline: </vt:lpstr>
      <vt:lpstr>IMAGINE flexible spaces for learning &amp; collaboration.</vt:lpstr>
      <vt:lpstr>IMAGINE .</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at the heart of why we’re here?</dc:title>
  <dc:subject/>
  <dc:creator/>
  <cp:keywords/>
  <dc:description/>
  <cp:lastModifiedBy>Joshua Kurek</cp:lastModifiedBy>
  <cp:revision>63</cp:revision>
  <cp:lastPrinted>2018-11-30T01:22:50Z</cp:lastPrinted>
  <dcterms:modified xsi:type="dcterms:W3CDTF">2018-11-30T01:24:50Z</dcterms:modified>
  <cp:category/>
</cp:coreProperties>
</file>